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6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10" r:id="rId11"/>
    <p:sldId id="426" r:id="rId12"/>
    <p:sldId id="408" r:id="rId13"/>
    <p:sldId id="438" r:id="rId14"/>
    <p:sldId id="424" r:id="rId15"/>
    <p:sldId id="437" r:id="rId16"/>
    <p:sldId id="411" r:id="rId17"/>
    <p:sldId id="412" r:id="rId18"/>
    <p:sldId id="413" r:id="rId19"/>
    <p:sldId id="402" r:id="rId20"/>
    <p:sldId id="418" r:id="rId21"/>
    <p:sldId id="423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28AAD"/>
    <a:srgbClr val="0099CC"/>
    <a:srgbClr val="CCCCFF"/>
    <a:srgbClr val="FFCC99"/>
    <a:srgbClr val="CCFFCC"/>
    <a:srgbClr val="FFFFCC"/>
    <a:srgbClr val="CCECFF"/>
    <a:srgbClr val="FFCC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87430" autoAdjust="0"/>
  </p:normalViewPr>
  <p:slideViewPr>
    <p:cSldViewPr snapToGrid="0">
      <p:cViewPr varScale="1">
        <p:scale>
          <a:sx n="84" d="100"/>
          <a:sy n="84" d="100"/>
        </p:scale>
        <p:origin x="350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1A11C-6CAD-4BD5-A989-27EAB4541ED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4153C-A960-4279-AECF-60E8EDD4F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3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0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849086"/>
          </a:xfrm>
          <a:prstGeom prst="rect">
            <a:avLst/>
          </a:prstGeom>
          <a:solidFill>
            <a:srgbClr val="CCEC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ko-KR" altLang="en-US" sz="4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615"/>
            <a:ext cx="10515600" cy="8186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224" y="955964"/>
            <a:ext cx="11285552" cy="5765511"/>
          </a:xfrm>
        </p:spPr>
        <p:txBody>
          <a:bodyPr/>
          <a:lstStyle>
            <a:lvl1pPr marL="360000" indent="-360000">
              <a:lnSpc>
                <a:spcPct val="100000"/>
              </a:lnSpc>
              <a:buFont typeface="Wingdings" panose="05000000000000000000" pitchFamily="2" charset="2"/>
              <a:buChar char="v"/>
              <a:defRPr/>
            </a:lvl1pPr>
            <a:lvl2pPr marL="720000" indent="-324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63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5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1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1F3E7-16F8-46B4-9740-7311DFEF03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73F5-7A58-4975-8BFD-F7672CFD34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3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namu.wiki/w/%EC%8B%9C%EA%B3%84%EC%97%B4%20%EB%B6%84%EC%84%9D#fn-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B0%B1%EC%83%89%EC%9E%A1%EC%9D%8C" TargetMode="External"/><Relationship Id="rId2" Type="http://schemas.openxmlformats.org/officeDocument/2006/relationships/hyperlink" Target="https://namu.wiki/w/%EC%8B%9C%EA%B3%84%EC%97%B4%20%EB%B6%84%EC%84%9D#fn-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C%8B%9C%EA%B3%84%EC%97%B4%20%EB%B6%84%EC%84%9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스마트공장 제조혁신을 위한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AI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프레임워크 개발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(AI Framework Development for the Innovation of Smart Factory Manufacturing)</a:t>
            </a:r>
            <a:endParaRPr lang="ko-KR" altLang="en-US" sz="2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2021.02.10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5537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2021.02.08~ 02.10 6</a:t>
            </a:r>
            <a:r>
              <a:rPr lang="ko-KR" altLang="en-US" sz="2400" b="1" dirty="0"/>
              <a:t>주차 진행업무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5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44702"/>
            <a:ext cx="9521379" cy="560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1.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검사 기능 구현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정상성 테스트</a:t>
            </a:r>
            <a:r>
              <a:rPr lang="en-US" altLang="ko-KR" sz="1400" strike="sngStrike" dirty="0">
                <a:latin typeface="+mn-ea"/>
              </a:rPr>
              <a:t> (ADF, KPSS) </a:t>
            </a:r>
            <a:r>
              <a:rPr lang="ko-KR" altLang="en-US" sz="1400" strike="sngStrike" dirty="0">
                <a:latin typeface="+mn-ea"/>
              </a:rPr>
              <a:t>지표 구현 및 결과 출력 창 </a:t>
            </a:r>
            <a:endParaRPr lang="en-US" altLang="ko-KR" sz="1400" strike="sngStrike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2. </a:t>
            </a:r>
            <a:r>
              <a:rPr lang="ko-KR" altLang="en-US" sz="1600" b="1" dirty="0">
                <a:solidFill>
                  <a:srgbClr val="0000CC"/>
                </a:solidFill>
              </a:rPr>
              <a:t>정상성 테스트 후 데이터 보존 구현</a:t>
            </a:r>
            <a:endParaRPr lang="en-US" altLang="ko-KR" sz="12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정상성 테스트로 변환된 </a:t>
            </a:r>
            <a:r>
              <a:rPr lang="en-US" altLang="ko-KR" sz="1400" strike="sngStrike" dirty="0"/>
              <a:t>Data</a:t>
            </a:r>
            <a:r>
              <a:rPr lang="ko-KR" altLang="en-US" sz="1400" strike="sngStrike" dirty="0"/>
              <a:t>를 </a:t>
            </a:r>
            <a:r>
              <a:rPr lang="en-US" altLang="ko-KR" sz="1400" strike="sngStrike" dirty="0"/>
              <a:t>STL </a:t>
            </a:r>
            <a:r>
              <a:rPr lang="ko-KR" altLang="en-US" sz="1400" strike="sngStrike" dirty="0"/>
              <a:t>적용으로 수정</a:t>
            </a:r>
            <a:r>
              <a:rPr lang="en-US" altLang="ko-KR" sz="1400" strike="sngStrike" dirty="0"/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3. </a:t>
            </a:r>
            <a:r>
              <a:rPr lang="ko-KR" altLang="en-US" sz="1600" b="1" dirty="0">
                <a:solidFill>
                  <a:srgbClr val="0000CC"/>
                </a:solidFill>
              </a:rPr>
              <a:t>실제 데이터 바탕의 메인 시나리오 구성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View ~ Forecast </a:t>
            </a:r>
            <a:r>
              <a:rPr lang="ko-KR" altLang="en-US" sz="1400" dirty="0"/>
              <a:t>까지 전체 </a:t>
            </a:r>
            <a:r>
              <a:rPr lang="en-US" altLang="ko-KR" sz="1400" dirty="0"/>
              <a:t>Flow </a:t>
            </a:r>
            <a:r>
              <a:rPr lang="ko-KR" altLang="en-US" sz="1400" dirty="0"/>
              <a:t>점검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메인 시나리오 데이터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latin typeface="+mn-ea"/>
              </a:rPr>
              <a:t>airpassengers</a:t>
            </a:r>
            <a:r>
              <a:rPr lang="en-US" altLang="ko-KR" sz="1400" dirty="0">
                <a:latin typeface="+mn-ea"/>
              </a:rPr>
              <a:t>, superstore, </a:t>
            </a:r>
            <a:r>
              <a:rPr lang="ko-KR" altLang="en-US" sz="1400" dirty="0">
                <a:latin typeface="+mn-ea"/>
              </a:rPr>
              <a:t>외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+mn-ea"/>
              </a:rPr>
              <a:t>용해탱크 </a:t>
            </a:r>
            <a:r>
              <a:rPr lang="en-US" altLang="ko-KR" sz="1400" strike="sngStrike" dirty="0">
                <a:latin typeface="+mn-ea"/>
              </a:rPr>
              <a:t>AI </a:t>
            </a:r>
            <a:r>
              <a:rPr lang="ko-KR" altLang="en-US" sz="1400" strike="sngStrike" dirty="0">
                <a:latin typeface="+mn-ea"/>
              </a:rPr>
              <a:t>데이터셋</a:t>
            </a:r>
            <a:r>
              <a:rPr lang="en-US" altLang="ko-KR" sz="1400" strike="sngStrike" dirty="0">
                <a:latin typeface="+mn-ea"/>
              </a:rPr>
              <a:t>(KAMP), </a:t>
            </a:r>
            <a:r>
              <a:rPr lang="en-US" altLang="ko-KR" sz="1400" strike="sngStrike" dirty="0" err="1">
                <a:latin typeface="+mn-ea"/>
              </a:rPr>
              <a:t>SeA</a:t>
            </a:r>
            <a:r>
              <a:rPr lang="en-US" altLang="ko-KR" sz="1400" strike="sngStrike" dirty="0">
                <a:latin typeface="+mn-ea"/>
              </a:rPr>
              <a:t> dataset, </a:t>
            </a:r>
            <a:r>
              <a:rPr lang="en-US" altLang="ko-KR" sz="1400" strike="sngStrike" dirty="0" err="1">
                <a:latin typeface="+mn-ea"/>
              </a:rPr>
              <a:t>B_company</a:t>
            </a:r>
            <a:r>
              <a:rPr lang="en-US" altLang="ko-KR" sz="1400" strike="sngStrike" dirty="0">
                <a:latin typeface="+mn-ea"/>
              </a:rPr>
              <a:t> </a:t>
            </a:r>
            <a:r>
              <a:rPr lang="en-US" altLang="ko-KR" sz="1400" strike="sngStrike" dirty="0" err="1">
                <a:latin typeface="+mn-ea"/>
              </a:rPr>
              <a:t>datset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4.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- </a:t>
            </a:r>
            <a:r>
              <a:rPr lang="ko-KR" altLang="en-US" sz="1600" b="1" dirty="0">
                <a:solidFill>
                  <a:srgbClr val="0000CC"/>
                </a:solidFill>
              </a:rPr>
              <a:t>기능 점검 및 버그 테스트 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버튼 별 동작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조건 등 세부 점검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5. </a:t>
            </a:r>
            <a:r>
              <a:rPr lang="ko-KR" altLang="en-US" sz="1600" b="1" dirty="0">
                <a:solidFill>
                  <a:srgbClr val="0000CC"/>
                </a:solidFill>
              </a:rPr>
              <a:t>기타 </a:t>
            </a:r>
            <a:r>
              <a:rPr lang="en-US" altLang="ko-KR" sz="1600" b="1" dirty="0">
                <a:solidFill>
                  <a:srgbClr val="0000CC"/>
                </a:solidFill>
              </a:rPr>
              <a:t>– PPT </a:t>
            </a:r>
            <a:r>
              <a:rPr lang="ko-KR" altLang="en-US" sz="1600" b="1" dirty="0">
                <a:solidFill>
                  <a:srgbClr val="0000CC"/>
                </a:solidFill>
              </a:rPr>
              <a:t>내용 및 </a:t>
            </a:r>
            <a:r>
              <a:rPr lang="en-US" altLang="ko-KR" sz="1600" b="1" dirty="0">
                <a:solidFill>
                  <a:srgbClr val="0000CC"/>
                </a:solidFill>
              </a:rPr>
              <a:t>Document </a:t>
            </a:r>
            <a:r>
              <a:rPr lang="ko-KR" altLang="en-US" sz="1600" b="1" dirty="0">
                <a:solidFill>
                  <a:srgbClr val="0000CC"/>
                </a:solidFill>
              </a:rPr>
              <a:t>보완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정상성</a:t>
            </a:r>
            <a:r>
              <a:rPr lang="en-US" altLang="ko-KR" sz="1400" dirty="0"/>
              <a:t>(</a:t>
            </a:r>
            <a:r>
              <a:rPr lang="ko-KR" altLang="en-US" sz="1400" dirty="0"/>
              <a:t>원래 데이터 추가</a:t>
            </a:r>
            <a:r>
              <a:rPr lang="en-US" altLang="ko-KR" sz="1400" dirty="0"/>
              <a:t> </a:t>
            </a:r>
            <a:r>
              <a:rPr lang="ko-KR" altLang="en-US" sz="1400" dirty="0"/>
              <a:t>시각화</a:t>
            </a:r>
            <a:r>
              <a:rPr lang="en-US" altLang="ko-KR" sz="1400" dirty="0"/>
              <a:t>) / Seasonal Decompose x</a:t>
            </a:r>
            <a:r>
              <a:rPr lang="ko-KR" altLang="en-US" sz="1400" dirty="0"/>
              <a:t>축 </a:t>
            </a:r>
            <a:r>
              <a:rPr lang="en-US" altLang="ko-KR" sz="1400" dirty="0"/>
              <a:t>minimum </a:t>
            </a:r>
            <a:r>
              <a:rPr lang="ko-KR" altLang="en-US" sz="1400" dirty="0"/>
              <a:t>필요</a:t>
            </a:r>
            <a:endParaRPr lang="en-US" altLang="ko-KR" sz="1400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/>
              <a:t>왼쪽 </a:t>
            </a:r>
            <a:r>
              <a:rPr lang="ko-KR" altLang="en-US" sz="1400" strike="sngStrike" dirty="0" err="1"/>
              <a:t>메뉴바</a:t>
            </a:r>
            <a:r>
              <a:rPr lang="ko-KR" altLang="en-US" sz="1400" strike="sngStrike" dirty="0"/>
              <a:t> </a:t>
            </a:r>
            <a:r>
              <a:rPr lang="ko-KR" altLang="en-US" sz="1400" strike="sngStrike" dirty="0" err="1"/>
              <a:t>확대시</a:t>
            </a:r>
            <a:r>
              <a:rPr lang="ko-KR" altLang="en-US" sz="1400" strike="sngStrike" dirty="0"/>
              <a:t> 창 붙게</a:t>
            </a:r>
            <a:endParaRPr lang="en-US" altLang="ko-KR" sz="1400" strike="sngStrike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trike="sngStrike" dirty="0"/>
              <a:t>1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, 2</a:t>
            </a:r>
            <a:r>
              <a:rPr lang="ko-KR" altLang="en-US" sz="1400" strike="sngStrike" dirty="0"/>
              <a:t>차 차분</a:t>
            </a:r>
            <a:r>
              <a:rPr lang="en-US" altLang="ko-KR" sz="1400" strike="sngStrike" dirty="0"/>
              <a:t>(diff(1)) </a:t>
            </a:r>
            <a:r>
              <a:rPr lang="en-US" altLang="ko-KR" sz="1400" dirty="0"/>
              <a:t>/ </a:t>
            </a:r>
            <a:r>
              <a:rPr lang="en-US" altLang="ko-KR" sz="1400" dirty="0" err="1"/>
              <a:t>Combox</a:t>
            </a:r>
            <a:r>
              <a:rPr lang="en-US" altLang="ko-KR" sz="1400" dirty="0"/>
              <a:t> default-mean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Flow Chart – Input data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메뉴바</a:t>
            </a:r>
            <a:r>
              <a:rPr lang="ko-KR" altLang="en-US" sz="1400" dirty="0"/>
              <a:t> 버튼 </a:t>
            </a:r>
            <a:r>
              <a:rPr lang="en-US" altLang="ko-KR" sz="1400" dirty="0" err="1"/>
              <a:t>unvisible</a:t>
            </a:r>
            <a:r>
              <a:rPr lang="en-US" altLang="ko-KR" sz="1400" dirty="0"/>
              <a:t> / multiplicative 0</a:t>
            </a:r>
            <a:r>
              <a:rPr lang="ko-KR" altLang="en-US" sz="1400" dirty="0"/>
              <a:t>들어있으면 </a:t>
            </a:r>
            <a:r>
              <a:rPr lang="ko-KR" altLang="en-US" sz="1400" dirty="0" err="1"/>
              <a:t>날라가는거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차주 진행사항 </a:t>
            </a:r>
            <a:r>
              <a:rPr lang="en-US" altLang="ko-KR" sz="3200" b="1" dirty="0"/>
              <a:t>(21.02.15 ~ 21.02.19)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188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(~02.09)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354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전체 </a:t>
            </a:r>
            <a:r>
              <a:rPr lang="en-US" altLang="ko-KR" sz="1800" dirty="0"/>
              <a:t>Merge </a:t>
            </a:r>
            <a:r>
              <a:rPr lang="ko-KR" altLang="en-US" sz="1800" dirty="0"/>
              <a:t>및 </a:t>
            </a:r>
            <a:r>
              <a:rPr lang="en-US" altLang="ko-KR" sz="1800" dirty="0"/>
              <a:t>Pull Request </a:t>
            </a:r>
            <a:r>
              <a:rPr lang="ko-KR" altLang="en-US" sz="1800" dirty="0"/>
              <a:t>진행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600" dirty="0"/>
              <a:t>Timeseries 1</a:t>
            </a:r>
            <a:r>
              <a:rPr lang="ko-KR" altLang="en-US" sz="1600" dirty="0"/>
              <a:t>차 자체 </a:t>
            </a:r>
            <a:r>
              <a:rPr lang="en-US" altLang="ko-KR" sz="1600" dirty="0"/>
              <a:t>Merge </a:t>
            </a:r>
            <a:r>
              <a:rPr lang="ko-KR" altLang="en-US" sz="1600" dirty="0"/>
              <a:t>완료 </a:t>
            </a:r>
            <a:r>
              <a:rPr lang="en-US" altLang="ko-KR" sz="1600" dirty="0"/>
              <a:t>(View &amp; STL &amp; Stationarity</a:t>
            </a:r>
            <a:r>
              <a:rPr lang="ko-KR" altLang="en-US" sz="1600" dirty="0"/>
              <a:t> </a:t>
            </a:r>
            <a:r>
              <a:rPr lang="en-US" altLang="ko-KR" sz="1600" dirty="0"/>
              <a:t>+ Model</a:t>
            </a:r>
            <a:r>
              <a:rPr lang="ko-KR" altLang="en-US" sz="1600" dirty="0"/>
              <a:t> </a:t>
            </a:r>
            <a:r>
              <a:rPr lang="en-US" altLang="ko-KR" sz="1600" dirty="0"/>
              <a:t>Forecast)</a:t>
            </a:r>
          </a:p>
          <a:p>
            <a:pPr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sym typeface="Wingdings" panose="05000000000000000000" pitchFamily="2" charset="2"/>
              </a:rPr>
              <a:t>master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branch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sym typeface="Wingdings" panose="05000000000000000000" pitchFamily="2" charset="2"/>
              </a:rPr>
              <a:t>pull request </a:t>
            </a:r>
            <a:r>
              <a:rPr lang="ko-KR" altLang="en-US" sz="1600" dirty="0">
                <a:sym typeface="Wingdings" panose="05000000000000000000" pitchFamily="2" charset="2"/>
              </a:rPr>
              <a:t>보내도 되는지</a:t>
            </a:r>
            <a:r>
              <a:rPr lang="en-US" altLang="ko-KR" sz="1600" dirty="0">
                <a:sym typeface="Wingdings" panose="05000000000000000000" pitchFamily="2" charset="2"/>
              </a:rPr>
              <a:t>?? </a:t>
            </a:r>
            <a:r>
              <a:rPr lang="en-US" altLang="ko-KR" sz="1600" dirty="0"/>
              <a:t>(02.09 </a:t>
            </a:r>
            <a:r>
              <a:rPr lang="ko-KR" altLang="en-US" sz="1600" dirty="0"/>
              <a:t>피드백 후 진행</a:t>
            </a:r>
            <a:r>
              <a:rPr lang="en-US" altLang="ko-KR" sz="1600" dirty="0"/>
              <a:t>)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2. KAMP </a:t>
            </a:r>
            <a:r>
              <a:rPr lang="ko-KR" altLang="en-US" sz="1800" dirty="0">
                <a:sym typeface="Wingdings" panose="05000000000000000000" pitchFamily="2" charset="2"/>
              </a:rPr>
              <a:t>시계열 예제 데이터로 사용 여부 적합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dirty="0">
                <a:sym typeface="Wingdings" panose="05000000000000000000" pitchFamily="2" charset="2"/>
              </a:rPr>
              <a:t> 이슈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KAMP</a:t>
            </a:r>
            <a:r>
              <a:rPr lang="ko-KR" altLang="en-US" sz="1600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But </a:t>
            </a:r>
            <a:r>
              <a:rPr lang="ko-KR" altLang="en-US" sz="1600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따라서</a:t>
            </a:r>
            <a:r>
              <a:rPr lang="en-US" altLang="ko-KR" sz="1600" dirty="0">
                <a:sym typeface="Wingdings" panose="05000000000000000000" pitchFamily="2" charset="2"/>
              </a:rPr>
              <a:t> KAMP </a:t>
            </a:r>
            <a:r>
              <a:rPr lang="ko-KR" altLang="en-US" sz="1600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dirty="0">
                <a:sym typeface="Wingdings" panose="05000000000000000000" pitchFamily="2" charset="2"/>
              </a:rPr>
              <a:t>등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모두 수치형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dirty="0" err="1">
                <a:sym typeface="Wingdings" panose="05000000000000000000" pitchFamily="2" charset="2"/>
              </a:rPr>
              <a:t>Groupyby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후 사용가능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859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(~02.04)</a:t>
            </a:r>
            <a:endParaRPr lang="ko-KR" altLang="en-US" sz="3200" b="1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429F2D5-39F8-4077-8AFC-70EC5143AF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8" y="955675"/>
            <a:ext cx="116542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00CC"/>
                </a:solidFill>
              </a:rPr>
              <a:t>Stationarity (</a:t>
            </a:r>
            <a:r>
              <a:rPr lang="ko-KR" altLang="en-US" sz="1800" b="1" dirty="0">
                <a:solidFill>
                  <a:srgbClr val="0000CC"/>
                </a:solidFill>
              </a:rPr>
              <a:t>정상성 </a:t>
            </a:r>
            <a:r>
              <a:rPr lang="en-US" altLang="ko-KR" sz="1800" b="1" dirty="0">
                <a:solidFill>
                  <a:srgbClr val="0000CC"/>
                </a:solidFill>
              </a:rPr>
              <a:t>Mode </a:t>
            </a:r>
            <a:r>
              <a:rPr lang="ko-KR" altLang="en-US" sz="1800" b="1" dirty="0">
                <a:solidFill>
                  <a:srgbClr val="0000CC"/>
                </a:solidFill>
              </a:rPr>
              <a:t>추가</a:t>
            </a:r>
            <a:r>
              <a:rPr lang="en-US" altLang="ko-KR" sz="1800" b="1" dirty="0">
                <a:solidFill>
                  <a:srgbClr val="0000C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600" dirty="0"/>
              <a:t>일반적인 시계열은 비정상성 데이터가 대부분</a:t>
            </a:r>
            <a:r>
              <a:rPr lang="en-US" altLang="ko-KR" sz="1600" dirty="0"/>
              <a:t> -&gt; </a:t>
            </a:r>
            <a:r>
              <a:rPr lang="ko-KR" altLang="en-US" sz="1600" dirty="0"/>
              <a:t>용이한 시계열 분석을 위한 정상성 체크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정상성 체크를 위한 </a:t>
            </a:r>
            <a:r>
              <a:rPr lang="en-US" altLang="ko-KR" sz="1600" dirty="0"/>
              <a:t>log, diff </a:t>
            </a:r>
            <a:r>
              <a:rPr lang="ko-KR" altLang="en-US" sz="1600" dirty="0"/>
              <a:t>기능 등 추가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/>
              <a:t>View </a:t>
            </a:r>
            <a:r>
              <a:rPr lang="ko-KR" altLang="en-US" sz="1600" dirty="0"/>
              <a:t>메뉴 </a:t>
            </a:r>
            <a:r>
              <a:rPr lang="en-US" altLang="ko-KR" sz="1600" dirty="0"/>
              <a:t>/ STL &amp; Stationarity </a:t>
            </a:r>
            <a:r>
              <a:rPr lang="ko-KR" altLang="en-US" sz="1600" dirty="0"/>
              <a:t>메뉴 로 재구성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전체 </a:t>
            </a:r>
            <a:r>
              <a:rPr lang="en-US" altLang="ko-KR" sz="1800" dirty="0"/>
              <a:t>Merge </a:t>
            </a:r>
            <a:r>
              <a:rPr lang="ko-KR" altLang="en-US" sz="1800" dirty="0"/>
              <a:t>및 </a:t>
            </a:r>
            <a:r>
              <a:rPr lang="en-US" altLang="ko-KR" sz="1800" dirty="0"/>
              <a:t>Pull Request </a:t>
            </a:r>
            <a:r>
              <a:rPr lang="ko-KR" altLang="en-US" sz="1800" dirty="0"/>
              <a:t>진행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600" dirty="0"/>
              <a:t>View &amp; STL &amp; Stationarity </a:t>
            </a:r>
            <a:r>
              <a:rPr lang="ko-KR" altLang="en-US" sz="1600" dirty="0"/>
              <a:t>파트 </a:t>
            </a:r>
            <a:r>
              <a:rPr lang="en-US" altLang="ko-KR" sz="1600" dirty="0"/>
              <a:t>+ Model</a:t>
            </a:r>
            <a:r>
              <a:rPr lang="ko-KR" altLang="en-US" sz="1600" dirty="0"/>
              <a:t> </a:t>
            </a:r>
            <a:r>
              <a:rPr lang="en-US" altLang="ko-KR" sz="1600" dirty="0"/>
              <a:t>Forecast </a:t>
            </a:r>
            <a:r>
              <a:rPr lang="ko-KR" altLang="en-US" sz="1600" dirty="0"/>
              <a:t>파트  </a:t>
            </a:r>
            <a:r>
              <a:rPr lang="en-US" altLang="ko-KR" sz="1600" dirty="0"/>
              <a:t>(</a:t>
            </a:r>
            <a:r>
              <a:rPr lang="ko-KR" altLang="en-US" sz="1600" dirty="0"/>
              <a:t>완료</a:t>
            </a:r>
            <a:r>
              <a:rPr lang="en-US" altLang="ko-KR" sz="1600" dirty="0"/>
              <a:t>)</a:t>
            </a:r>
          </a:p>
          <a:p>
            <a:pPr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sym typeface="Wingdings" panose="05000000000000000000" pitchFamily="2" charset="2"/>
              </a:rPr>
              <a:t>master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branch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sym typeface="Wingdings" panose="05000000000000000000" pitchFamily="2" charset="2"/>
              </a:rPr>
              <a:t>merge </a:t>
            </a:r>
            <a:r>
              <a:rPr lang="en-US" altLang="ko-KR" sz="1600" dirty="0"/>
              <a:t>(02.08 </a:t>
            </a:r>
            <a:r>
              <a:rPr lang="ko-KR" altLang="en-US" sz="1600" dirty="0"/>
              <a:t>피드백 후 진행</a:t>
            </a:r>
            <a:r>
              <a:rPr lang="en-US" altLang="ko-KR" sz="1600" dirty="0"/>
              <a:t>)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3. KAMP </a:t>
            </a:r>
            <a:r>
              <a:rPr lang="ko-KR" altLang="en-US" sz="1800" dirty="0">
                <a:sym typeface="Wingdings" panose="05000000000000000000" pitchFamily="2" charset="2"/>
              </a:rPr>
              <a:t>시계열 예제 데이터로 사용 여부 적합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 err="1">
                <a:sym typeface="Wingdings" panose="05000000000000000000" pitchFamily="2" charset="2"/>
              </a:rPr>
              <a:t>비적합</a:t>
            </a:r>
            <a:r>
              <a:rPr lang="ko-KR" altLang="en-US" sz="1800" dirty="0">
                <a:sym typeface="Wingdings" panose="05000000000000000000" pitchFamily="2" charset="2"/>
              </a:rPr>
              <a:t> 이슈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KAMP</a:t>
            </a:r>
            <a:r>
              <a:rPr lang="ko-KR" altLang="en-US" sz="1600" dirty="0">
                <a:sym typeface="Wingdings" panose="05000000000000000000" pitchFamily="2" charset="2"/>
              </a:rPr>
              <a:t> 제공 시계열 데이터는 시간의 흐름에 따른 수치형 시계열 데이터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But </a:t>
            </a:r>
            <a:r>
              <a:rPr lang="ko-KR" altLang="en-US" sz="1600" dirty="0">
                <a:sym typeface="Wingdings" panose="05000000000000000000" pitchFamily="2" charset="2"/>
              </a:rPr>
              <a:t>데이터의 최종 목적은 불량 여부 구별로 분류 모델임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따라서</a:t>
            </a:r>
            <a:r>
              <a:rPr lang="en-US" altLang="ko-KR" sz="1600" dirty="0">
                <a:sym typeface="Wingdings" panose="05000000000000000000" pitchFamily="2" charset="2"/>
              </a:rPr>
              <a:t> KAMP </a:t>
            </a:r>
            <a:r>
              <a:rPr lang="ko-KR" altLang="en-US" sz="1600" dirty="0">
                <a:sym typeface="Wingdings" panose="05000000000000000000" pitchFamily="2" charset="2"/>
              </a:rPr>
              <a:t>데이터 사용시 기존의 분석 목적을 수정한 시간에 따른 </a:t>
            </a:r>
            <a:r>
              <a:rPr lang="en-US" altLang="ko-KR" sz="1600" dirty="0">
                <a:sym typeface="Wingdings" panose="05000000000000000000" pitchFamily="2" charset="2"/>
              </a:rPr>
              <a:t>MELT_TEMP, MOTORSPEED, MELT_WEIGHT, INSP </a:t>
            </a:r>
            <a:r>
              <a:rPr lang="ko-KR" altLang="en-US" sz="1600" dirty="0">
                <a:sym typeface="Wingdings" panose="05000000000000000000" pitchFamily="2" charset="2"/>
              </a:rPr>
              <a:t>등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모두 수치형</a:t>
            </a:r>
            <a:r>
              <a:rPr lang="en-US" altLang="ko-KR" sz="1600" dirty="0"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ym typeface="Wingdings" panose="05000000000000000000" pitchFamily="2" charset="2"/>
              </a:rPr>
              <a:t>예측으로 수정 진행 가능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분석의 가치가 있는지 고려 중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시간에 대한 중복이 있어 </a:t>
            </a:r>
            <a:r>
              <a:rPr lang="en-US" altLang="ko-KR" sz="1600" dirty="0" err="1">
                <a:sym typeface="Wingdings" panose="05000000000000000000" pitchFamily="2" charset="2"/>
              </a:rPr>
              <a:t>Groupyby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후 사용가능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763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36389"/>
            <a:ext cx="11794326" cy="278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ARIMA</a:t>
            </a:r>
            <a:r>
              <a:rPr lang="ko-KR" altLang="en-US" sz="1400" dirty="0" smtClean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비정상성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시계열</a:t>
            </a:r>
            <a:r>
              <a:rPr lang="ko-KR" altLang="en-US" sz="1400" dirty="0" smtClean="0"/>
              <a:t> 자료에 대해 분석하는 방법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ARMA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시계열</a:t>
            </a:r>
            <a:r>
              <a:rPr lang="ko-KR" altLang="en-US" sz="1400" dirty="0" smtClean="0"/>
              <a:t> 분석에서 </a:t>
            </a:r>
            <a:r>
              <a:rPr lang="ko-KR" altLang="en-US" sz="1400" dirty="0" err="1" smtClean="0"/>
              <a:t>적용공분산</a:t>
            </a:r>
            <a:r>
              <a:rPr lang="ko-KR" altLang="en-US" sz="1400" dirty="0" smtClean="0"/>
              <a:t> 정상성을 만족시키는 과정을 거쳐 분석을 진행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ARIMA</a:t>
            </a:r>
            <a:r>
              <a:rPr lang="ko-KR" altLang="en-US" dirty="0"/>
              <a:t>모형은 크게 </a:t>
            </a:r>
            <a:r>
              <a:rPr lang="en-US" altLang="ko-KR" dirty="0"/>
              <a:t>1)</a:t>
            </a:r>
            <a:r>
              <a:rPr lang="ko-KR" altLang="en-US" dirty="0"/>
              <a:t>모형의 식별 </a:t>
            </a:r>
            <a:r>
              <a:rPr lang="en-US" altLang="ko-KR" dirty="0"/>
              <a:t>2)</a:t>
            </a:r>
            <a:r>
              <a:rPr lang="ko-KR" altLang="en-US" dirty="0" err="1"/>
              <a:t>모수</a:t>
            </a:r>
            <a:r>
              <a:rPr lang="ko-KR" altLang="en-US" dirty="0"/>
              <a:t> 추정 </a:t>
            </a:r>
            <a:r>
              <a:rPr lang="en-US" altLang="ko-KR" dirty="0"/>
              <a:t>3)</a:t>
            </a:r>
            <a:r>
              <a:rPr lang="ko-KR" altLang="en-US" dirty="0"/>
              <a:t>모델 적합 </a:t>
            </a:r>
            <a:r>
              <a:rPr lang="en-US" altLang="ko-KR" dirty="0"/>
              <a:t>4,)</a:t>
            </a:r>
            <a:r>
              <a:rPr lang="ko-KR" altLang="en-US" dirty="0"/>
              <a:t>예측의 </a:t>
            </a:r>
            <a:r>
              <a:rPr lang="en-US" altLang="ko-KR" dirty="0"/>
              <a:t>4 </a:t>
            </a:r>
            <a:r>
              <a:rPr lang="ko-KR" altLang="en-US" dirty="0"/>
              <a:t>단계로 구분이 되는데</a:t>
            </a:r>
            <a:r>
              <a:rPr lang="en-US" altLang="ko-KR" dirty="0"/>
              <a:t>, 1) </a:t>
            </a:r>
            <a:r>
              <a:rPr lang="ko-KR" altLang="en-US" dirty="0"/>
              <a:t>모형의 식별에서 시계열의 정상성 여부를 확인하게 되며</a:t>
            </a:r>
            <a:r>
              <a:rPr lang="en-US" altLang="ko-KR" dirty="0"/>
              <a:t>, </a:t>
            </a:r>
            <a:r>
              <a:rPr lang="ko-KR" altLang="en-US" dirty="0"/>
              <a:t>보통은 그래프를 먼저 그려보고 </a:t>
            </a:r>
            <a:r>
              <a:rPr lang="ko-KR" altLang="en-US" dirty="0" err="1"/>
              <a:t>추세선이</a:t>
            </a:r>
            <a:r>
              <a:rPr lang="ko-KR" altLang="en-US" dirty="0"/>
              <a:t> 존재하는지</a:t>
            </a:r>
            <a:r>
              <a:rPr lang="en-US" altLang="ko-KR" dirty="0"/>
              <a:t>, </a:t>
            </a:r>
            <a:r>
              <a:rPr lang="ko-KR" altLang="en-US" dirty="0" err="1"/>
              <a:t>상수항이</a:t>
            </a:r>
            <a:r>
              <a:rPr lang="ko-KR" altLang="en-US" dirty="0"/>
              <a:t> 존재하는지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ko-KR" altLang="en-US" dirty="0" err="1"/>
              <a:t>시계열</a:t>
            </a:r>
            <a:r>
              <a:rPr lang="ko-KR" altLang="en-US" dirty="0"/>
              <a:t> 변수의 평균값이 </a:t>
            </a:r>
            <a:r>
              <a:rPr lang="en-US" altLang="ko-KR" dirty="0"/>
              <a:t>0</a:t>
            </a:r>
            <a:r>
              <a:rPr lang="ko-KR" altLang="en-US" dirty="0"/>
              <a:t>이 아닌지</a:t>
            </a:r>
            <a:r>
              <a:rPr lang="en-US" altLang="ko-KR" dirty="0"/>
              <a:t>) </a:t>
            </a:r>
            <a:r>
              <a:rPr lang="ko-KR" altLang="en-US" dirty="0"/>
              <a:t>확인 후 </a:t>
            </a:r>
            <a:r>
              <a:rPr lang="en-US" altLang="ko-KR" dirty="0"/>
              <a:t>ADF</a:t>
            </a:r>
            <a:r>
              <a:rPr lang="en-US" altLang="ko-KR" baseline="30000" dirty="0">
                <a:hlinkClick r:id="rId2"/>
              </a:rPr>
              <a:t>[7]</a:t>
            </a:r>
            <a:r>
              <a:rPr lang="ko-KR" altLang="en-US" dirty="0"/>
              <a:t> </a:t>
            </a:r>
            <a:r>
              <a:rPr lang="ko-KR" altLang="en-US" dirty="0" err="1"/>
              <a:t>검정법으로</a:t>
            </a:r>
            <a:r>
              <a:rPr lang="ko-KR" altLang="en-US" dirty="0"/>
              <a:t> </a:t>
            </a:r>
            <a:r>
              <a:rPr lang="ko-KR" altLang="en-US" dirty="0" err="1"/>
              <a:t>단위근을</a:t>
            </a:r>
            <a:r>
              <a:rPr lang="ko-KR" altLang="en-US" dirty="0"/>
              <a:t> 검정하거나</a:t>
            </a:r>
            <a:r>
              <a:rPr lang="en-US" altLang="ko-KR" dirty="0"/>
              <a:t>, </a:t>
            </a:r>
            <a:r>
              <a:rPr lang="ko-KR" altLang="en-US" dirty="0"/>
              <a:t>혹은 자기상관함수나 편자기상관함수가 줄어드는 양태를 보고 </a:t>
            </a:r>
            <a:r>
              <a:rPr lang="ko-KR" altLang="en-US" dirty="0" err="1"/>
              <a:t>단위근</a:t>
            </a:r>
            <a:r>
              <a:rPr lang="ko-KR" altLang="en-US" dirty="0"/>
              <a:t> 여부를 판단하거나</a:t>
            </a:r>
            <a:r>
              <a:rPr lang="en-US" altLang="ko-KR" dirty="0"/>
              <a:t>, </a:t>
            </a:r>
            <a:r>
              <a:rPr lang="ko-KR" altLang="en-US" dirty="0"/>
              <a:t>혹은 그냥 그래프가 추세</a:t>
            </a:r>
            <a:r>
              <a:rPr lang="en-US" altLang="ko-KR" dirty="0"/>
              <a:t>,</a:t>
            </a:r>
            <a:r>
              <a:rPr lang="ko-KR" altLang="en-US" dirty="0"/>
              <a:t>순환</a:t>
            </a:r>
            <a:r>
              <a:rPr lang="en-US" altLang="ko-KR" dirty="0"/>
              <a:t>,</a:t>
            </a:r>
            <a:r>
              <a:rPr lang="ko-KR" altLang="en-US" dirty="0"/>
              <a:t>계절</a:t>
            </a:r>
            <a:r>
              <a:rPr lang="en-US" altLang="ko-KR" dirty="0"/>
              <a:t>,</a:t>
            </a:r>
            <a:r>
              <a:rPr lang="ko-KR" altLang="en-US" dirty="0"/>
              <a:t>불규칙 변동을 보이는지 눈으로 확인하고 정상성 여부를 확인하게 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400" dirty="0" smtClean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3200" b="1" dirty="0"/>
              <a:t>Automatic </a:t>
            </a:r>
            <a:r>
              <a:rPr lang="en-US" altLang="ko-KR" sz="3200" b="1" dirty="0" err="1"/>
              <a:t>TimeSeries</a:t>
            </a:r>
            <a:r>
              <a:rPr lang="en-US" altLang="ko-KR" sz="3200" b="1" dirty="0"/>
              <a:t> Analysis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8" y="3665882"/>
            <a:ext cx="8705850" cy="1752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38" y="5473263"/>
            <a:ext cx="8686800" cy="1962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8" y="7551374"/>
            <a:ext cx="8763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5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36389"/>
            <a:ext cx="11794326" cy="604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정상성을 확인하는게 중요한 이유는</a:t>
            </a:r>
            <a:r>
              <a:rPr lang="en-US" altLang="ko-KR" dirty="0"/>
              <a:t>, </a:t>
            </a:r>
            <a:r>
              <a:rPr lang="ko-KR" altLang="en-US" dirty="0"/>
              <a:t>일반적으로 선형확률과정은 임의의 </a:t>
            </a:r>
            <a:r>
              <a:rPr lang="ko-KR" altLang="en-US" dirty="0" err="1"/>
              <a:t>표본공간으로부터</a:t>
            </a:r>
            <a:r>
              <a:rPr lang="ko-KR" altLang="en-US" dirty="0"/>
              <a:t> </a:t>
            </a:r>
            <a:r>
              <a:rPr lang="ko-KR" altLang="en-US" dirty="0" err="1"/>
              <a:t>시계열</a:t>
            </a:r>
            <a:r>
              <a:rPr lang="ko-KR" altLang="en-US" dirty="0"/>
              <a:t> 값들이 선출되면서 실현된 것이라고 보기 때문이다</a:t>
            </a:r>
            <a:r>
              <a:rPr lang="en-US" altLang="ko-KR" dirty="0"/>
              <a:t>. </a:t>
            </a:r>
            <a:r>
              <a:rPr lang="en-US" altLang="ko-KR" baseline="30000" dirty="0">
                <a:hlinkClick r:id="rId2"/>
              </a:rPr>
              <a:t>[8]</a:t>
            </a:r>
            <a:r>
              <a:rPr lang="ko-KR" altLang="en-US" dirty="0"/>
              <a:t> 즉</a:t>
            </a:r>
            <a:r>
              <a:rPr lang="en-US" altLang="ko-KR" dirty="0"/>
              <a:t>, </a:t>
            </a:r>
            <a:r>
              <a:rPr lang="ko-KR" altLang="en-US" dirty="0"/>
              <a:t>오늘의 주가 지수가 </a:t>
            </a:r>
            <a:r>
              <a:rPr lang="en-US" altLang="ko-KR" dirty="0"/>
              <a:t>320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ko-KR" altLang="en-US" dirty="0"/>
              <a:t>그 주가지수는 이상적인 천상의 주가지수 그래프에서 </a:t>
            </a:r>
            <a:r>
              <a:rPr lang="ko-KR" altLang="en-US" dirty="0" err="1"/>
              <a:t>여러개를</a:t>
            </a:r>
            <a:r>
              <a:rPr lang="ko-KR" altLang="en-US" dirty="0"/>
              <a:t> 표본 선출하여 만든 수치들의 평균</a:t>
            </a:r>
            <a:r>
              <a:rPr lang="en-US" altLang="ko-KR" dirty="0"/>
              <a:t>(</a:t>
            </a:r>
            <a:r>
              <a:rPr lang="ko-KR" altLang="en-US" dirty="0"/>
              <a:t>앙상블 평균</a:t>
            </a:r>
            <a:r>
              <a:rPr lang="en-US" altLang="ko-KR" dirty="0"/>
              <a:t>)</a:t>
            </a:r>
            <a:r>
              <a:rPr lang="ko-KR" altLang="en-US" dirty="0"/>
              <a:t>의 값이라고 볼 수 있는 것이다</a:t>
            </a:r>
            <a:r>
              <a:rPr lang="en-US" altLang="ko-KR" dirty="0"/>
              <a:t>. </a:t>
            </a:r>
            <a:r>
              <a:rPr lang="ko-KR" altLang="en-US" dirty="0"/>
              <a:t>좀 더 엄밀히 말하면 우리가 구한 </a:t>
            </a:r>
            <a:r>
              <a:rPr lang="ko-KR" altLang="en-US" dirty="0" err="1"/>
              <a:t>시계열</a:t>
            </a:r>
            <a:r>
              <a:rPr lang="ko-KR" altLang="en-US" dirty="0"/>
              <a:t> 자료는 시간에 따른 확률분포에서 실현된 값들의 나열이다</a:t>
            </a:r>
            <a:r>
              <a:rPr lang="en-US" altLang="ko-KR" dirty="0"/>
              <a:t>. </a:t>
            </a:r>
            <a:r>
              <a:rPr lang="ko-KR" altLang="en-US" dirty="0"/>
              <a:t>그런데 시간이 흐름에 따라 </a:t>
            </a:r>
            <a:r>
              <a:rPr lang="ko-KR" altLang="en-US" dirty="0" err="1"/>
              <a:t>확률분포가</a:t>
            </a:r>
            <a:r>
              <a:rPr lang="ko-KR" altLang="en-US" dirty="0"/>
              <a:t> 크게 변동한다면 그 </a:t>
            </a:r>
            <a:r>
              <a:rPr lang="ko-KR" altLang="en-US" dirty="0" err="1"/>
              <a:t>실현값들의</a:t>
            </a:r>
            <a:r>
              <a:rPr lang="ko-KR" altLang="en-US" dirty="0"/>
              <a:t> 평균이나 분산 등 모멘트가 의미가 없기 때문에 적어도 이 모멘트들이 우리가 다루고자하는 </a:t>
            </a:r>
            <a:r>
              <a:rPr lang="ko-KR" altLang="en-US" dirty="0" err="1"/>
              <a:t>확률과정을</a:t>
            </a:r>
            <a:r>
              <a:rPr lang="ko-KR" altLang="en-US" dirty="0"/>
              <a:t> 설명하기에 문제가 없도록 하기 위해 필요한 조건이 정상성 조건이다</a:t>
            </a:r>
            <a:r>
              <a:rPr lang="en-US" altLang="ko-KR" dirty="0"/>
              <a:t>. </a:t>
            </a:r>
            <a:r>
              <a:rPr lang="ko-KR" altLang="en-US" dirty="0"/>
              <a:t>마찬가지로 미래의 수치도 이런 방법으로 추측이 가능한데</a:t>
            </a:r>
            <a:r>
              <a:rPr lang="en-US" altLang="ko-KR" dirty="0"/>
              <a:t>, </a:t>
            </a:r>
            <a:r>
              <a:rPr lang="ko-KR" altLang="en-US" dirty="0"/>
              <a:t>문제는 현실사회에선 이상적인 그래프는 존재하지도 않고</a:t>
            </a:r>
            <a:r>
              <a:rPr lang="en-US" altLang="ko-KR" dirty="0"/>
              <a:t>, </a:t>
            </a:r>
            <a:r>
              <a:rPr lang="ko-KR" altLang="en-US" dirty="0"/>
              <a:t>어디까지나 </a:t>
            </a:r>
            <a:r>
              <a:rPr lang="ko-KR" altLang="en-US" dirty="0" err="1"/>
              <a:t>모수치는</a:t>
            </a:r>
            <a:r>
              <a:rPr lang="ko-KR" altLang="en-US" dirty="0"/>
              <a:t> 없고</a:t>
            </a:r>
            <a:r>
              <a:rPr lang="en-US" altLang="ko-KR" dirty="0"/>
              <a:t>(</a:t>
            </a:r>
            <a:r>
              <a:rPr lang="ko-KR" altLang="en-US" dirty="0"/>
              <a:t>가정은 하지만</a:t>
            </a:r>
            <a:r>
              <a:rPr lang="en-US" altLang="ko-KR" dirty="0"/>
              <a:t>) </a:t>
            </a:r>
            <a:r>
              <a:rPr lang="ko-KR" altLang="en-US" dirty="0" err="1"/>
              <a:t>과거값인</a:t>
            </a:r>
            <a:r>
              <a:rPr lang="ko-KR" altLang="en-US" dirty="0"/>
              <a:t> 표본들만 존재하는 상황이라는 데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유한개의 관찰된 </a:t>
            </a:r>
            <a:r>
              <a:rPr lang="ko-KR" altLang="en-US" dirty="0" err="1"/>
              <a:t>시계열</a:t>
            </a:r>
            <a:r>
              <a:rPr lang="ko-KR" altLang="en-US" dirty="0"/>
              <a:t> 자료로 추정을 하려면 필연적으로 그래프를 단순화 시키는 가정이 필요하다</a:t>
            </a:r>
            <a:r>
              <a:rPr lang="en-US" altLang="ko-KR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dirty="0"/>
              <a:t>그래프를 정상화 시키는 가장 효율적인 방법은 </a:t>
            </a:r>
            <a:r>
              <a:rPr lang="ko-KR" altLang="en-US" dirty="0" err="1"/>
              <a:t>시계열</a:t>
            </a:r>
            <a:r>
              <a:rPr lang="ko-KR" altLang="en-US" dirty="0"/>
              <a:t> 변수들을 </a:t>
            </a:r>
            <a:r>
              <a:rPr lang="ko-KR" altLang="en-US" dirty="0" err="1"/>
              <a:t>백색화</a:t>
            </a:r>
            <a:r>
              <a:rPr lang="en-US" altLang="ko-KR" dirty="0"/>
              <a:t>(Whitening) </a:t>
            </a:r>
            <a:r>
              <a:rPr lang="ko-KR" altLang="en-US" dirty="0"/>
              <a:t>시키는 것이다</a:t>
            </a:r>
            <a:r>
              <a:rPr lang="en-US" altLang="ko-KR" dirty="0"/>
              <a:t>. </a:t>
            </a:r>
            <a:r>
              <a:rPr lang="ko-KR" altLang="en-US" dirty="0">
                <a:hlinkClick r:id="rId3" tooltip="백색잡음"/>
              </a:rPr>
              <a:t>백색잡음</a:t>
            </a:r>
            <a:r>
              <a:rPr lang="ko-KR" altLang="en-US" dirty="0"/>
              <a:t>으로 구성된 항들은 평균은 일정하고</a:t>
            </a:r>
            <a:r>
              <a:rPr lang="en-US" altLang="ko-KR" dirty="0"/>
              <a:t>, </a:t>
            </a:r>
            <a:r>
              <a:rPr lang="ko-KR" altLang="en-US" dirty="0"/>
              <a:t>분산은 일정하며</a:t>
            </a:r>
            <a:r>
              <a:rPr lang="en-US" altLang="ko-KR" dirty="0"/>
              <a:t>, </a:t>
            </a:r>
            <a:r>
              <a:rPr lang="ko-KR" altLang="en-US" dirty="0" err="1"/>
              <a:t>변수들간</a:t>
            </a:r>
            <a:r>
              <a:rPr lang="ko-KR" altLang="en-US" dirty="0"/>
              <a:t> 공분산과 </a:t>
            </a:r>
            <a:r>
              <a:rPr lang="ko-KR" altLang="en-US" dirty="0" err="1"/>
              <a:t>자기상관은</a:t>
            </a:r>
            <a:r>
              <a:rPr lang="ko-KR" altLang="en-US" dirty="0"/>
              <a:t> 시점</a:t>
            </a:r>
            <a:r>
              <a:rPr lang="en-US" altLang="ko-KR" dirty="0"/>
              <a:t>t</a:t>
            </a:r>
            <a:r>
              <a:rPr lang="ko-KR" altLang="en-US" dirty="0"/>
              <a:t>에 의존하지 않고</a:t>
            </a:r>
            <a:r>
              <a:rPr lang="en-US" altLang="ko-KR" dirty="0"/>
              <a:t>(</a:t>
            </a:r>
            <a:r>
              <a:rPr lang="ko-KR" altLang="en-US" dirty="0"/>
              <a:t>즉 특정 시점</a:t>
            </a:r>
            <a:r>
              <a:rPr lang="en-US" altLang="ko-KR" dirty="0"/>
              <a:t>t</a:t>
            </a:r>
            <a:r>
              <a:rPr lang="ko-KR" altLang="en-US" dirty="0"/>
              <a:t>에 갈수록 커지거나 작아지지 않고</a:t>
            </a:r>
            <a:r>
              <a:rPr lang="en-US" altLang="ko-KR" dirty="0"/>
              <a:t>) </a:t>
            </a:r>
            <a:r>
              <a:rPr lang="ko-KR" altLang="en-US" dirty="0"/>
              <a:t>어디까지나 각 변수들의 시점의 차이인 </a:t>
            </a:r>
            <a:r>
              <a:rPr lang="en-US" altLang="ko-KR" dirty="0"/>
              <a:t>"</a:t>
            </a:r>
            <a:r>
              <a:rPr lang="ko-KR" altLang="en-US" dirty="0"/>
              <a:t>시차</a:t>
            </a:r>
            <a:r>
              <a:rPr lang="en-US" altLang="ko-KR" dirty="0"/>
              <a:t>"</a:t>
            </a:r>
            <a:r>
              <a:rPr lang="ko-KR" altLang="en-US" dirty="0"/>
              <a:t>에만 의존한다는 정상성 조건을 만족하게 된다</a:t>
            </a:r>
            <a:r>
              <a:rPr lang="en-US" altLang="ko-KR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dirty="0"/>
              <a:t>변수들을 </a:t>
            </a:r>
            <a:r>
              <a:rPr lang="en-US" altLang="ko-KR" dirty="0"/>
              <a:t>"</a:t>
            </a:r>
            <a:r>
              <a:rPr lang="ko-KR" altLang="en-US" dirty="0" err="1"/>
              <a:t>백색잡음</a:t>
            </a:r>
            <a:r>
              <a:rPr lang="en-US" altLang="ko-KR" dirty="0"/>
              <a:t>"</a:t>
            </a:r>
            <a:r>
              <a:rPr lang="ko-KR" altLang="en-US" dirty="0"/>
              <a:t>으로 만드는 가장 효율적인 방법은 바로 차분</a:t>
            </a:r>
            <a:r>
              <a:rPr lang="en-US" altLang="ko-KR" dirty="0"/>
              <a:t>(differencing)</a:t>
            </a:r>
            <a:r>
              <a:rPr lang="ko-KR" altLang="en-US" dirty="0"/>
              <a:t>을 이용하는 방법인데</a:t>
            </a:r>
            <a:r>
              <a:rPr lang="en-US" altLang="ko-KR" dirty="0"/>
              <a:t>, </a:t>
            </a:r>
            <a:r>
              <a:rPr lang="ko-KR" altLang="en-US" dirty="0"/>
              <a:t>바로 현재 변수에서 바로 전 차수의 변수를 </a:t>
            </a:r>
            <a:r>
              <a:rPr lang="ko-KR" altLang="en-US" dirty="0" err="1"/>
              <a:t>빼줌으로서</a:t>
            </a:r>
            <a:r>
              <a:rPr lang="ko-KR" altLang="en-US" dirty="0"/>
              <a:t> 가능</a:t>
            </a:r>
            <a:endParaRPr lang="en-US" altLang="ko-KR" sz="1400" dirty="0" smtClean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3200" b="1" dirty="0"/>
              <a:t>Automatic </a:t>
            </a:r>
            <a:r>
              <a:rPr lang="en-US" altLang="ko-KR" sz="3200" b="1" dirty="0" err="1"/>
              <a:t>TimeSeries</a:t>
            </a:r>
            <a:r>
              <a:rPr lang="en-US" altLang="ko-KR" sz="3200" b="1" dirty="0"/>
              <a:t> Analysis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9989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F031B-1E96-4EC4-9BDC-342BA21E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32CEF-4573-4036-AAC9-35D750C6F6A3}"/>
              </a:ext>
            </a:extLst>
          </p:cNvPr>
          <p:cNvSpPr txBox="1"/>
          <p:nvPr/>
        </p:nvSpPr>
        <p:spPr>
          <a:xfrm>
            <a:off x="204512" y="1136389"/>
            <a:ext cx="11794326" cy="810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배경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IOT </a:t>
            </a:r>
            <a:r>
              <a:rPr lang="ko-KR" altLang="en-US" sz="1400" dirty="0" smtClean="0"/>
              <a:t>기술의 급속한 발전에 따라 다양한 센서로 수집한  빅데이터가 </a:t>
            </a:r>
            <a:r>
              <a:rPr lang="ko-KR" altLang="en-US" sz="1400" dirty="0"/>
              <a:t>생겨나면서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</a:t>
            </a:r>
            <a:r>
              <a:rPr lang="ko-KR" altLang="en-US" sz="1400" dirty="0" smtClean="0"/>
              <a:t>빅데이터의 분석을 통해 활용하는 것에 대한 사람들의 </a:t>
            </a:r>
            <a:r>
              <a:rPr lang="ko-KR" altLang="en-US" sz="1400" dirty="0"/>
              <a:t>관심도도 증가하고 있다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분석기법 중 하나인 </a:t>
            </a:r>
            <a:r>
              <a:rPr lang="ko-KR" altLang="en-US" sz="1400" dirty="0"/>
              <a:t>시계열 분석은 많이 쓰이지만 아직 전문성이 많이 </a:t>
            </a:r>
            <a:r>
              <a:rPr lang="ko-KR" altLang="en-US" sz="1400" dirty="0" smtClean="0"/>
              <a:t>필요하고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일반사람들이 분석하기에는 </a:t>
            </a:r>
            <a:r>
              <a:rPr lang="ko-KR" altLang="en-US" sz="1400" dirty="0"/>
              <a:t>한계가 있다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 STL</a:t>
            </a:r>
            <a:r>
              <a:rPr lang="en-US" altLang="ko-KR" sz="1400" dirty="0"/>
              <a:t>, Decomposition </a:t>
            </a:r>
            <a:r>
              <a:rPr lang="ko-KR" altLang="en-US" sz="1400" dirty="0"/>
              <a:t>등의 전문가의 분석이 필요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 smtClean="0"/>
              <a:t>시계열</a:t>
            </a:r>
            <a:r>
              <a:rPr lang="ko-KR" altLang="en-US" sz="1400" dirty="0" smtClean="0"/>
              <a:t> 분석의 용이성을 높이고 성능도 비슷함을 유지하기 때문에 더 효과적으로 분석하는 것이 가능해짐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이를 위해 시계열 분석에 대한 </a:t>
            </a:r>
            <a:r>
              <a:rPr lang="en-US" altLang="ko-KR" sz="1400" dirty="0"/>
              <a:t>Automatic Program</a:t>
            </a:r>
            <a:r>
              <a:rPr lang="ko-KR" altLang="en-US" sz="1400" dirty="0"/>
              <a:t>을 개발하고 </a:t>
            </a:r>
            <a:r>
              <a:rPr lang="ko-KR" altLang="en-US" sz="1400" dirty="0" smtClean="0"/>
              <a:t>분석 과정의 </a:t>
            </a:r>
            <a:r>
              <a:rPr lang="en-US" altLang="ko-KR" sz="1400" dirty="0"/>
              <a:t>View</a:t>
            </a:r>
            <a:r>
              <a:rPr lang="ko-KR" altLang="en-US" sz="1400" dirty="0"/>
              <a:t>를 통한 전반적인 </a:t>
            </a:r>
            <a:r>
              <a:rPr lang="en-US" altLang="ko-KR" sz="1400" dirty="0"/>
              <a:t>Guide</a:t>
            </a:r>
            <a:r>
              <a:rPr lang="ko-KR" altLang="en-US" sz="1400" dirty="0"/>
              <a:t>를 제안한다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프로그램 순서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사용자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데이터 입력</a:t>
            </a:r>
            <a:r>
              <a:rPr lang="en-US" altLang="ko-KR" sz="1400" dirty="0" smtClean="0"/>
              <a:t>,  x(auto-</a:t>
            </a:r>
            <a:r>
              <a:rPr lang="ko-KR" altLang="en-US" sz="1400" dirty="0" smtClean="0"/>
              <a:t>인덱스 추천</a:t>
            </a:r>
            <a:r>
              <a:rPr lang="en-US" altLang="ko-KR" sz="1400" dirty="0" smtClean="0"/>
              <a:t>), y(auto-</a:t>
            </a:r>
            <a:r>
              <a:rPr lang="ko-KR" altLang="en-US" sz="1400" dirty="0" err="1" smtClean="0"/>
              <a:t>수치형</a:t>
            </a:r>
            <a:r>
              <a:rPr lang="ko-KR" altLang="en-US" sz="1400" dirty="0" smtClean="0"/>
              <a:t> 판별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선택 </a:t>
            </a:r>
            <a:r>
              <a:rPr lang="en-US" altLang="ko-KR" sz="1400" dirty="0" smtClean="0"/>
              <a:t>/ Resampling</a:t>
            </a:r>
            <a:r>
              <a:rPr lang="ko-KR" altLang="en-US" sz="1400" dirty="0" smtClean="0"/>
              <a:t>된 데이터가 나옴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‘Auto Program</a:t>
            </a:r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1) </a:t>
            </a:r>
            <a:r>
              <a:rPr lang="ko-KR" altLang="en-US" sz="1400" dirty="0" smtClean="0"/>
              <a:t>모형의 식별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정상성 판단</a:t>
            </a:r>
            <a:r>
              <a:rPr lang="en-US" altLang="ko-KR" sz="1400" dirty="0" smtClean="0"/>
              <a:t>)  </a:t>
            </a:r>
            <a:r>
              <a:rPr lang="ko-KR" altLang="en-US" sz="1400" dirty="0" smtClean="0"/>
              <a:t>미분을 통한 </a:t>
            </a:r>
            <a:r>
              <a:rPr lang="en-US" altLang="ko-KR" sz="1400" dirty="0" smtClean="0"/>
              <a:t>d </a:t>
            </a:r>
            <a:r>
              <a:rPr lang="ko-KR" altLang="en-US" sz="1400" dirty="0" smtClean="0"/>
              <a:t>값 전달 </a:t>
            </a:r>
            <a:r>
              <a:rPr lang="en-US" altLang="ko-KR" sz="1400" dirty="0" smtClean="0"/>
              <a:t>(2</a:t>
            </a:r>
            <a:r>
              <a:rPr lang="ko-KR" altLang="en-US" sz="1400" dirty="0" smtClean="0"/>
              <a:t>번 이상 </a:t>
            </a:r>
            <a:r>
              <a:rPr lang="ko-KR" altLang="en-US" sz="1400" dirty="0" err="1" smtClean="0"/>
              <a:t>미분시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FAIL, </a:t>
            </a:r>
            <a:r>
              <a:rPr lang="ko-KR" altLang="en-US" sz="1400" dirty="0" smtClean="0"/>
              <a:t>가장 좋은 </a:t>
            </a:r>
            <a:r>
              <a:rPr lang="en-US" altLang="ko-KR" sz="1400" dirty="0" smtClean="0"/>
              <a:t>D </a:t>
            </a:r>
            <a:r>
              <a:rPr lang="ko-KR" altLang="en-US" sz="1400" dirty="0" smtClean="0"/>
              <a:t>찾아서 </a:t>
            </a:r>
            <a:r>
              <a:rPr lang="ko-KR" altLang="en-US" sz="1400" dirty="0" err="1" smtClean="0"/>
              <a:t>건네줌</a:t>
            </a:r>
            <a:r>
              <a:rPr lang="en-US" altLang="ko-KR" sz="1400" dirty="0" smtClean="0"/>
              <a:t>) -&gt; 2) ACF-PACF</a:t>
            </a:r>
            <a:r>
              <a:rPr lang="ko-KR" altLang="en-US" sz="1400" dirty="0" smtClean="0"/>
              <a:t>를 통한 </a:t>
            </a:r>
            <a:r>
              <a:rPr lang="en-US" altLang="ko-KR" sz="1400" dirty="0" smtClean="0"/>
              <a:t>P,Q </a:t>
            </a:r>
            <a:r>
              <a:rPr lang="ko-KR" altLang="en-US" sz="1400" dirty="0" smtClean="0"/>
              <a:t>값 구함 </a:t>
            </a:r>
            <a:r>
              <a:rPr lang="en-US" altLang="ko-KR" sz="1400" dirty="0" smtClean="0"/>
              <a:t>BIC </a:t>
            </a:r>
            <a:r>
              <a:rPr lang="ko-KR" altLang="en-US" sz="1400" dirty="0" smtClean="0"/>
              <a:t>기준으로</a:t>
            </a:r>
            <a:r>
              <a:rPr lang="en-US" altLang="ko-KR" sz="1400" dirty="0" smtClean="0"/>
              <a:t>..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lvl="1">
              <a:lnSpc>
                <a:spcPct val="120000"/>
              </a:lnSpc>
            </a:pP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장점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 smtClean="0"/>
              <a:t>시계열을</a:t>
            </a:r>
            <a:r>
              <a:rPr lang="ko-KR" altLang="en-US" sz="1400" dirty="0" smtClean="0"/>
              <a:t> 모르는 일반인도 사용 가능</a:t>
            </a:r>
            <a:endParaRPr lang="en-US" altLang="ko-KR" sz="1400" dirty="0" smtClean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최소한의 사용자 선택 </a:t>
            </a:r>
            <a:r>
              <a:rPr lang="en-US" altLang="ko-KR" sz="1400" dirty="0" smtClean="0"/>
              <a:t>(Index </a:t>
            </a:r>
            <a:r>
              <a:rPr lang="ko-KR" altLang="en-US" sz="1400" dirty="0" smtClean="0"/>
              <a:t>자동 선택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및 추천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측정 변수들 선택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기간 단위 선택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예측 기간 선택</a:t>
            </a:r>
            <a:r>
              <a:rPr lang="en-US" altLang="ko-KR" sz="1400" dirty="0" smtClean="0"/>
              <a:t>)</a:t>
            </a:r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전 과정에 대해 자동으로 실행되어 일반인도 사용 가능 한 점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전문가 사용시 필요시 세부 조정 가능</a:t>
            </a:r>
            <a:endParaRPr lang="en-US" altLang="ko-KR" sz="1400" dirty="0" smtClean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전문가가 매번 단계적으로 분석하는 단계를 자동으로 실행되고 과정 점검을 위해 시각화 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세부 옵션 조정을 할 수 있다는 점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프로그램 자동화로 인한 분석 시간 단축</a:t>
            </a:r>
            <a:endParaRPr lang="en-US" altLang="ko-KR" sz="1400" dirty="0" smtClean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err="1" smtClean="0"/>
              <a:t>Arima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파라미터는 자동으로 선택될 여지가 있다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자기회귀모형에 대한 도메인적 적합성 분야 찾기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ARIMA Model </a:t>
            </a:r>
            <a:r>
              <a:rPr lang="ko-KR" altLang="en-US" sz="1400" dirty="0"/>
              <a:t>설명 및 강점 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ARIMA </a:t>
            </a:r>
            <a:r>
              <a:rPr lang="ko-KR" altLang="en-US" sz="1400" dirty="0"/>
              <a:t>에 적합한 예제 데이터 몇 개를 실험으로 돌리고</a:t>
            </a:r>
            <a:r>
              <a:rPr lang="en-US" altLang="ko-KR" sz="1400" dirty="0"/>
              <a:t>, </a:t>
            </a:r>
            <a:r>
              <a:rPr lang="ko-KR" altLang="en-US" sz="1400" dirty="0"/>
              <a:t>걸린 시간 측정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STL, Stationarity, ACF-PACF </a:t>
            </a:r>
            <a:r>
              <a:rPr lang="ko-KR" altLang="en-US" sz="1400" dirty="0" smtClean="0"/>
              <a:t>분석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hlinkClick r:id="rId2"/>
              </a:rPr>
              <a:t>https://namu.wiki/w/%</a:t>
            </a:r>
            <a:r>
              <a:rPr lang="en-US" altLang="ko-KR" sz="1400" dirty="0" smtClean="0">
                <a:hlinkClick r:id="rId2"/>
              </a:rPr>
              <a:t>EC%8B%9C%EA%B3%84%EC%97%B4%20%EB%B6%84%EC%84%9D</a:t>
            </a:r>
            <a:r>
              <a:rPr lang="en-US" altLang="ko-KR" sz="1400" dirty="0" smtClean="0"/>
              <a:t> // </a:t>
            </a:r>
            <a:r>
              <a:rPr lang="ko-KR" altLang="en-US" sz="1400" dirty="0" err="1" smtClean="0"/>
              <a:t>나무위키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https://scienceon.kisti.re.kr/srch/selectPORSrchReport.do?cn=TRKO201900021397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A9F7718-32EC-42BD-B9DF-BED49CD048E0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3200" b="1" dirty="0"/>
              <a:t>Automatic </a:t>
            </a:r>
            <a:r>
              <a:rPr lang="en-US" altLang="ko-KR" sz="3200" b="1" dirty="0" err="1"/>
              <a:t>TimeSeries</a:t>
            </a:r>
            <a:r>
              <a:rPr lang="en-US" altLang="ko-KR" sz="3200" b="1" dirty="0"/>
              <a:t> </a:t>
            </a:r>
            <a:r>
              <a:rPr lang="en-US" altLang="ko-KR" sz="3200" b="1" dirty="0" smtClean="0"/>
              <a:t>Analysis-</a:t>
            </a:r>
            <a:r>
              <a:rPr lang="ko-KR" altLang="en-US" sz="3200" b="1" dirty="0" smtClean="0"/>
              <a:t>참고문헌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096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2396AB-89AB-4B38-9EED-8725B3F23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727" y="777782"/>
            <a:ext cx="10158490" cy="2234658"/>
          </a:xfrm>
          <a:solidFill>
            <a:srgbClr val="CCEC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/>
              <a:t>제조 </a:t>
            </a:r>
            <a:r>
              <a:rPr lang="ko-KR" altLang="en-US" sz="2400" b="1" dirty="0" err="1"/>
              <a:t>머신비전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KAMP – 12</a:t>
            </a:r>
            <a:r>
              <a:rPr lang="ko-KR" altLang="en-US" sz="2400" b="1" dirty="0"/>
              <a:t>번</a:t>
            </a:r>
            <a:r>
              <a:rPr lang="en-US" altLang="ko-KR" sz="2400" b="1" dirty="0"/>
              <a:t> X-ray </a:t>
            </a:r>
            <a:r>
              <a:rPr lang="ko-KR" altLang="en-US" sz="2400" b="1" dirty="0"/>
              <a:t>검사장비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데이터셋 분석 및 연구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&amp;</a:t>
            </a:r>
            <a:br>
              <a:rPr lang="en-US" altLang="ko-KR" sz="2400" b="1" dirty="0"/>
            </a:b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ko-KR" altLang="en-US" sz="2400" b="1" dirty="0"/>
              <a:t>임베디드 장비를 이용한 </a:t>
            </a:r>
            <a:r>
              <a:rPr lang="en-US" altLang="ko-KR" sz="2400" b="1" dirty="0"/>
              <a:t>On-Device </a:t>
            </a:r>
            <a:r>
              <a:rPr lang="ko-KR" altLang="en-US" sz="2400" b="1" dirty="0"/>
              <a:t>실험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77855D9-7295-472F-820D-5E9D6942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98"/>
            <a:ext cx="9144000" cy="1312101"/>
          </a:xfrm>
        </p:spPr>
        <p:txBody>
          <a:bodyPr>
            <a:normAutofit lnSpcReduction="10000"/>
          </a:bodyPr>
          <a:lstStyle/>
          <a:p>
            <a:r>
              <a:rPr lang="en-US" altLang="ko-KR" sz="3200" b="1" dirty="0"/>
              <a:t>2021.02.05</a:t>
            </a:r>
            <a:endParaRPr lang="en-US" altLang="ko-KR" sz="2800" b="1" dirty="0"/>
          </a:p>
          <a:p>
            <a:endParaRPr lang="en-US" altLang="ko-KR" sz="800" dirty="0"/>
          </a:p>
          <a:p>
            <a:r>
              <a:rPr lang="ko-KR" altLang="en-US" sz="3200" b="1" dirty="0"/>
              <a:t>김선민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55B24-43AF-4B2B-B4DA-E29BEDF5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3"/>
          <a:stretch/>
        </p:blipFill>
        <p:spPr>
          <a:xfrm>
            <a:off x="4974822" y="5488435"/>
            <a:ext cx="2242356" cy="55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C27EF7-C922-42C9-9907-3CB1162678A5}"/>
              </a:ext>
            </a:extLst>
          </p:cNvPr>
          <p:cNvSpPr/>
          <p:nvPr/>
        </p:nvSpPr>
        <p:spPr>
          <a:xfrm>
            <a:off x="187001" y="100213"/>
            <a:ext cx="6852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사이드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812462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제조 </a:t>
            </a:r>
            <a:r>
              <a:rPr lang="ko-KR" altLang="en-US" sz="3200" b="1" dirty="0" err="1"/>
              <a:t>머신비전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KAMP – 12. X-ray </a:t>
            </a:r>
            <a:r>
              <a:rPr lang="ko-KR" altLang="en-US" sz="3200" b="1" dirty="0"/>
              <a:t>검사장비 </a:t>
            </a:r>
            <a:r>
              <a:rPr lang="en-US" altLang="ko-KR" sz="3200" b="1" dirty="0"/>
              <a:t>AI </a:t>
            </a:r>
            <a:r>
              <a:rPr lang="ko-KR" altLang="en-US" sz="3200" b="1" dirty="0"/>
              <a:t>모델 경량화연구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머신비전</a:t>
            </a:r>
            <a:r>
              <a:rPr lang="ko-KR" altLang="en-US" dirty="0"/>
              <a:t> </a:t>
            </a:r>
            <a:r>
              <a:rPr lang="en-US" altLang="ko-KR" dirty="0"/>
              <a:t>KAMP : 12. X-ray</a:t>
            </a:r>
            <a:r>
              <a:rPr lang="ko-KR" altLang="en-US" dirty="0"/>
              <a:t> 검사장비 </a:t>
            </a:r>
            <a:r>
              <a:rPr lang="en-US" altLang="ko-KR" dirty="0"/>
              <a:t>AI </a:t>
            </a:r>
            <a:r>
              <a:rPr lang="ko-KR" altLang="en-US" dirty="0"/>
              <a:t>모델 경량화 연구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배경 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ko-KR" altLang="en-US" dirty="0" err="1"/>
              <a:t>머신비전은</a:t>
            </a:r>
            <a:r>
              <a:rPr lang="ko-KR" altLang="en-US" dirty="0"/>
              <a:t> 자연 이미지와는 달리 이미지 배경이 제한되어 있어</a:t>
            </a:r>
            <a:r>
              <a:rPr lang="en-US" altLang="ko-KR" dirty="0"/>
              <a:t>, </a:t>
            </a:r>
            <a:r>
              <a:rPr lang="ko-KR" altLang="en-US" dirty="0"/>
              <a:t>자연 이미지로 학습 된 오픈소스 모델들 과는 이질감이 존재하며</a:t>
            </a:r>
            <a:r>
              <a:rPr lang="en-US" altLang="ko-KR" dirty="0"/>
              <a:t>, </a:t>
            </a:r>
            <a:r>
              <a:rPr lang="ko-KR" altLang="en-US" dirty="0"/>
              <a:t>실제 문제 해결을 위해 지나친 </a:t>
            </a:r>
            <a:r>
              <a:rPr lang="en-US" altLang="ko-KR" dirty="0"/>
              <a:t>Deep </a:t>
            </a:r>
            <a:r>
              <a:rPr lang="ko-KR" altLang="en-US" dirty="0"/>
              <a:t>한 모델 등 많은 파라미터 연산을 필요로 하지 않는다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 err="1"/>
              <a:t>머신비전에서의</a:t>
            </a:r>
            <a:r>
              <a:rPr lang="ko-KR" altLang="en-US" dirty="0"/>
              <a:t> 보다 적합한 모델을 제안하기 위해 기존 </a:t>
            </a:r>
            <a:r>
              <a:rPr lang="en-US" altLang="ko-KR" dirty="0"/>
              <a:t>x-ray </a:t>
            </a:r>
            <a:r>
              <a:rPr lang="ko-KR" altLang="en-US" dirty="0"/>
              <a:t>검사장비 문제에서 제안된 오픈소스 </a:t>
            </a:r>
            <a:r>
              <a:rPr lang="en-US" altLang="ko-KR" dirty="0"/>
              <a:t>yolo v3</a:t>
            </a:r>
            <a:r>
              <a:rPr lang="ko-KR" altLang="en-US" dirty="0"/>
              <a:t>를 경량화하고 최적화 작업을 거쳐 정확도와 처리 속도 등의 효율성 측면을 비교 실험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데이터셋 </a:t>
            </a:r>
            <a:r>
              <a:rPr lang="en-US" altLang="ko-KR" dirty="0"/>
              <a:t>: KAMP </a:t>
            </a:r>
            <a:r>
              <a:rPr lang="ko-KR" altLang="en-US" dirty="0"/>
              <a:t>데이터셋 </a:t>
            </a:r>
            <a:r>
              <a:rPr lang="en-US" altLang="ko-KR" dirty="0"/>
              <a:t>12</a:t>
            </a:r>
            <a:r>
              <a:rPr lang="ko-KR" altLang="en-US" dirty="0"/>
              <a:t>번</a:t>
            </a:r>
            <a:r>
              <a:rPr lang="en-US" altLang="ko-KR" dirty="0"/>
              <a:t>. X-ray </a:t>
            </a:r>
            <a:r>
              <a:rPr lang="ko-KR" altLang="en-US" dirty="0"/>
              <a:t>검사장비 </a:t>
            </a:r>
            <a:r>
              <a:rPr lang="en-US" altLang="ko-KR" dirty="0"/>
              <a:t>AI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진행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trike="sngStrike" dirty="0"/>
              <a:t>선행연구 조사 </a:t>
            </a:r>
            <a:r>
              <a:rPr lang="en-US" altLang="ko-KR" strike="sngStrike" dirty="0"/>
              <a:t>(Detection – yolo </a:t>
            </a:r>
            <a:r>
              <a:rPr lang="ko-KR" altLang="en-US" strike="sngStrike" dirty="0"/>
              <a:t>기반 오픈소스 실험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편</a:t>
            </a:r>
            <a:r>
              <a:rPr lang="en-US" altLang="ko-KR" strike="sngStrike" dirty="0"/>
              <a:t>(v2, v3, tiny) 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trike="sngStrike" dirty="0" err="1"/>
              <a:t>환경셋팅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(</a:t>
            </a:r>
            <a:r>
              <a:rPr lang="en-US" altLang="ko-KR" strike="sngStrike" dirty="0">
                <a:solidFill>
                  <a:srgbClr val="0000CC"/>
                </a:solidFill>
              </a:rPr>
              <a:t>GPU</a:t>
            </a:r>
            <a:r>
              <a:rPr lang="en-US" altLang="ko-KR" strike="sngStrike" dirty="0"/>
              <a:t>, </a:t>
            </a:r>
            <a:r>
              <a:rPr lang="en-US" altLang="ko-KR" strike="sngStrike" dirty="0" err="1"/>
              <a:t>Tensorflow</a:t>
            </a:r>
            <a:r>
              <a:rPr lang="en-US" altLang="ko-KR" strike="sngStrike" dirty="0"/>
              <a:t>, yolo v3) 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trike="sngStrike" dirty="0"/>
              <a:t>12</a:t>
            </a:r>
            <a:r>
              <a:rPr lang="ko-KR" altLang="en-US" strike="sngStrike" dirty="0"/>
              <a:t>번 </a:t>
            </a:r>
            <a:r>
              <a:rPr lang="en-US" altLang="ko-KR" strike="sngStrike" dirty="0" err="1"/>
              <a:t>GuideBook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참조 가이드라인 모델 </a:t>
            </a:r>
            <a:r>
              <a:rPr lang="en-US" altLang="ko-KR" strike="sngStrike" dirty="0"/>
              <a:t>(YOLO V3) </a:t>
            </a:r>
            <a:r>
              <a:rPr lang="ko-KR" altLang="en-US" strike="sngStrike" dirty="0"/>
              <a:t>재현 테스트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완료</a:t>
            </a:r>
            <a:r>
              <a:rPr lang="en-US" altLang="ko-KR" strike="sngStrike" dirty="0"/>
              <a:t>)  =&gt; </a:t>
            </a:r>
            <a:r>
              <a:rPr lang="ko-KR" altLang="en-US" strike="sngStrike" dirty="0"/>
              <a:t>성능 </a:t>
            </a:r>
            <a:r>
              <a:rPr lang="en-US" altLang="ko-KR" strike="sngStrike" dirty="0"/>
              <a:t>90% </a:t>
            </a:r>
            <a:r>
              <a:rPr lang="ko-KR" altLang="en-US" strike="sngStrike" dirty="0"/>
              <a:t>이상</a:t>
            </a:r>
            <a:endParaRPr lang="en-US" altLang="ko-KR" strike="sngStrik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YOLO V3 </a:t>
            </a:r>
            <a:r>
              <a:rPr lang="ko-KR" altLang="en-US" dirty="0"/>
              <a:t>경량화 및 최적화 방법 조사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	- </a:t>
            </a:r>
            <a:r>
              <a:rPr lang="ko-KR" altLang="en-US" dirty="0">
                <a:sym typeface="Wingdings" panose="05000000000000000000" pitchFamily="2" charset="2"/>
              </a:rPr>
              <a:t>최적화 </a:t>
            </a:r>
            <a:r>
              <a:rPr lang="en-US" altLang="ko-KR" dirty="0">
                <a:sym typeface="Wingdings" panose="05000000000000000000" pitchFamily="2" charset="2"/>
              </a:rPr>
              <a:t>: ONNX / </a:t>
            </a:r>
            <a:r>
              <a:rPr lang="en-US" altLang="ko-KR" dirty="0" err="1">
                <a:sym typeface="Wingdings" panose="05000000000000000000" pitchFamily="2" charset="2"/>
              </a:rPr>
              <a:t>TensorRT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	- </a:t>
            </a:r>
            <a:r>
              <a:rPr lang="ko-KR" altLang="en-US" dirty="0">
                <a:sym typeface="Wingdings" panose="05000000000000000000" pitchFamily="2" charset="2"/>
              </a:rPr>
              <a:t>경량화 </a:t>
            </a:r>
            <a:r>
              <a:rPr lang="en-US" altLang="ko-KR" dirty="0">
                <a:sym typeface="Wingdings" panose="05000000000000000000" pitchFamily="2" charset="2"/>
              </a:rPr>
              <a:t>: Yolo-Tiny / Channel Reduction / </a:t>
            </a:r>
            <a:r>
              <a:rPr lang="ko-KR" altLang="en-US" dirty="0">
                <a:sym typeface="Wingdings" panose="05000000000000000000" pitchFamily="2" charset="2"/>
              </a:rPr>
              <a:t>모델 축소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128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A3E80-68F1-42C7-8CFF-F1315689294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임베디드 </a:t>
            </a:r>
            <a:r>
              <a:rPr lang="ko-KR" altLang="en-US" sz="3200" b="1" dirty="0" err="1"/>
              <a:t>딥러닝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.. Something…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D6D6D-D3AA-4943-91AB-83E552C1B0FB}"/>
              </a:ext>
            </a:extLst>
          </p:cNvPr>
          <p:cNvSpPr txBox="1"/>
          <p:nvPr/>
        </p:nvSpPr>
        <p:spPr>
          <a:xfrm>
            <a:off x="423082" y="914401"/>
            <a:ext cx="113262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환경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1-1. RPI V4 + Coral Accelerator + </a:t>
            </a:r>
            <a:r>
              <a:rPr lang="en-US" altLang="ko-KR" dirty="0" err="1"/>
              <a:t>Mobilenet</a:t>
            </a:r>
            <a:r>
              <a:rPr lang="en-US" altLang="ko-KR" dirty="0"/>
              <a:t> SSD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1-2. Google Coral Board </a:t>
            </a:r>
            <a:r>
              <a:rPr lang="ko-KR" altLang="en-US" dirty="0"/>
              <a:t>성능 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MJPG Streaming + RPI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다중 서버 </a:t>
            </a:r>
            <a:r>
              <a:rPr lang="en-US" altLang="ko-KR" dirty="0">
                <a:sym typeface="Wingdings" panose="05000000000000000000" pitchFamily="2" charset="2"/>
              </a:rPr>
              <a:t>CCTV </a:t>
            </a:r>
            <a:r>
              <a:rPr lang="ko-KR" altLang="en-US" dirty="0">
                <a:sym typeface="Wingdings" panose="05000000000000000000" pitchFamily="2" charset="2"/>
              </a:rPr>
              <a:t>모니터링 및 위험감지시 알림 시스템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미정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Jetson Nano + YOLO v4 </a:t>
            </a:r>
            <a:r>
              <a:rPr lang="en-US" altLang="ko-KR" dirty="0">
                <a:sym typeface="Wingdings" panose="05000000000000000000" pitchFamily="2" charset="2"/>
              </a:rPr>
              <a:t>….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4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B1FDD-1843-4CE5-A1AF-1B155793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0A02B2-04AF-42CE-B08A-4D941938E2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2439" y="955675"/>
            <a:ext cx="10584370" cy="58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1" dirty="0"/>
              <a:t>1. Input Data Check </a:t>
            </a:r>
            <a:r>
              <a:rPr lang="ko-KR" altLang="en-US" sz="1800" b="1" dirty="0"/>
              <a:t>알고리즘 설계 간 다양한 기존 </a:t>
            </a:r>
            <a:r>
              <a:rPr lang="en-US" altLang="ko-KR" sz="1800" b="1" dirty="0"/>
              <a:t>API </a:t>
            </a:r>
            <a:r>
              <a:rPr lang="ko-KR" altLang="en-US" sz="1800" b="1" dirty="0"/>
              <a:t>비교 및 적절한 알고리즘 선택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사용가능 알고리즘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pandas.to_datetime</a:t>
            </a:r>
            <a:r>
              <a:rPr lang="en-US" altLang="ko-KR" sz="1400" dirty="0"/>
              <a:t>() / </a:t>
            </a:r>
            <a:r>
              <a:rPr lang="en-US" altLang="ko-KR" sz="1400" dirty="0" err="1"/>
              <a:t>pandas.read_csv</a:t>
            </a:r>
            <a:r>
              <a:rPr lang="en-US" altLang="ko-KR" sz="1400" dirty="0"/>
              <a:t>( </a:t>
            </a:r>
            <a:r>
              <a:rPr lang="ko-KR" altLang="en-US" sz="1400" dirty="0"/>
              <a:t>인자 </a:t>
            </a:r>
            <a:r>
              <a:rPr lang="en-US" altLang="ko-KR" sz="1400" dirty="0" err="1"/>
              <a:t>Parse_dates</a:t>
            </a:r>
            <a:r>
              <a:rPr lang="en-US" altLang="ko-KR" sz="1400" dirty="0"/>
              <a:t> </a:t>
            </a:r>
            <a:r>
              <a:rPr lang="ko-KR" altLang="en-US" sz="1400" dirty="0"/>
              <a:t>이용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dateutils.Isoparser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To_datetime</a:t>
            </a:r>
            <a:r>
              <a:rPr lang="ko-KR" altLang="en-US" sz="1400" dirty="0"/>
              <a:t>만 사용시 일반 숫자도 </a:t>
            </a:r>
            <a:r>
              <a:rPr lang="en-US" altLang="ko-KR" sz="1400" dirty="0"/>
              <a:t>datetime</a:t>
            </a:r>
            <a:r>
              <a:rPr lang="ko-KR" altLang="en-US" sz="1400" dirty="0"/>
              <a:t>으로 인식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en-US" altLang="ko-KR" sz="1400" dirty="0"/>
              <a:t>AirPassengers.csv</a:t>
            </a:r>
            <a:r>
              <a:rPr lang="ko-KR" altLang="en-US" sz="1400" dirty="0"/>
              <a:t>에서 </a:t>
            </a:r>
            <a:r>
              <a:rPr lang="en-US" altLang="ko-KR" sz="1400" dirty="0"/>
              <a:t>passengers(127, 118.. Type=Int) =&gt; 1970-01-01-00:00:00:001</a:t>
            </a:r>
            <a:r>
              <a:rPr lang="ko-KR" altLang="en-US" sz="1400" dirty="0"/>
              <a:t>으로 인식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pd.read_csv</a:t>
            </a:r>
            <a:r>
              <a:rPr lang="en-US" altLang="ko-KR" sz="1400" dirty="0"/>
              <a:t> </a:t>
            </a:r>
            <a:r>
              <a:rPr lang="ko-KR" altLang="en-US" sz="1400" dirty="0"/>
              <a:t>사용시 인식률이 낮음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en-US" altLang="ko-KR" sz="1400" dirty="0" err="1"/>
              <a:t>SeA</a:t>
            </a:r>
            <a:r>
              <a:rPr lang="en-US" altLang="ko-KR" sz="1400" dirty="0"/>
              <a:t>/params_merged_Toshiba_2018.csv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Dtime</a:t>
            </a:r>
            <a:r>
              <a:rPr lang="en-US" altLang="ko-KR" sz="1400" dirty="0"/>
              <a:t>(2018-01-01 10:48:28:440) </a:t>
            </a:r>
            <a:r>
              <a:rPr lang="ko-KR" altLang="en-US" sz="1400" dirty="0"/>
              <a:t>인식 불가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Isoparser</a:t>
            </a:r>
            <a:r>
              <a:rPr lang="ko-KR" altLang="en-US" sz="1400" dirty="0"/>
              <a:t>는 국제 표준 </a:t>
            </a:r>
            <a:r>
              <a:rPr lang="en-US" altLang="ko-KR" sz="1400" dirty="0"/>
              <a:t>ISO8301</a:t>
            </a:r>
            <a:r>
              <a:rPr lang="ko-KR" altLang="en-US" sz="1400" dirty="0"/>
              <a:t>로 다양한 형태의 </a:t>
            </a:r>
            <a:r>
              <a:rPr lang="en-US" altLang="ko-KR" sz="1400" dirty="0"/>
              <a:t>Datetime</a:t>
            </a:r>
            <a:r>
              <a:rPr lang="ko-KR" altLang="en-US" sz="1400" dirty="0"/>
              <a:t>여부를 인식</a:t>
            </a:r>
            <a:r>
              <a:rPr lang="en-US" altLang="ko-KR" sz="1400" dirty="0"/>
              <a:t>. </a:t>
            </a: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0000CC"/>
                </a:solidFill>
              </a:rPr>
              <a:t>최종 솔루션 </a:t>
            </a:r>
            <a:r>
              <a:rPr lang="en-US" altLang="ko-KR" sz="1400" dirty="0">
                <a:solidFill>
                  <a:srgbClr val="0000CC"/>
                </a:solidFill>
              </a:rPr>
              <a:t>: </a:t>
            </a:r>
            <a:r>
              <a:rPr lang="en-US" altLang="ko-KR" sz="1400" dirty="0" err="1">
                <a:solidFill>
                  <a:srgbClr val="0000CC"/>
                </a:solidFill>
              </a:rPr>
              <a:t>Isoparser</a:t>
            </a:r>
            <a:r>
              <a:rPr lang="ko-KR" altLang="en-US" sz="1400" dirty="0">
                <a:solidFill>
                  <a:srgbClr val="0000CC"/>
                </a:solidFill>
              </a:rPr>
              <a:t>로 </a:t>
            </a:r>
            <a:r>
              <a:rPr lang="en-US" altLang="ko-KR" sz="1400" dirty="0">
                <a:solidFill>
                  <a:srgbClr val="0000CC"/>
                </a:solidFill>
              </a:rPr>
              <a:t>1</a:t>
            </a:r>
            <a:r>
              <a:rPr lang="ko-KR" altLang="en-US" sz="1400" dirty="0">
                <a:solidFill>
                  <a:srgbClr val="0000CC"/>
                </a:solidFill>
              </a:rPr>
              <a:t>차 판별 후 </a:t>
            </a:r>
            <a:r>
              <a:rPr lang="en-US" altLang="ko-KR" sz="1400" dirty="0">
                <a:solidFill>
                  <a:srgbClr val="0000CC"/>
                </a:solidFill>
              </a:rPr>
              <a:t>-&gt; </a:t>
            </a:r>
            <a:r>
              <a:rPr lang="en-US" altLang="ko-KR" sz="1400" dirty="0" err="1">
                <a:solidFill>
                  <a:srgbClr val="0000CC"/>
                </a:solidFill>
              </a:rPr>
              <a:t>to_datetime</a:t>
            </a:r>
            <a:r>
              <a:rPr lang="en-US" altLang="ko-KR" sz="1400" dirty="0">
                <a:solidFill>
                  <a:srgbClr val="0000CC"/>
                </a:solidFill>
              </a:rPr>
              <a:t>()</a:t>
            </a:r>
            <a:r>
              <a:rPr lang="ko-KR" altLang="en-US" sz="1400" dirty="0">
                <a:solidFill>
                  <a:srgbClr val="0000CC"/>
                </a:solidFill>
              </a:rPr>
              <a:t>으로 변환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2. Timeseries </a:t>
            </a:r>
            <a:r>
              <a:rPr lang="ko-KR" altLang="en-US" sz="1800" b="1" dirty="0"/>
              <a:t>코드 모듈화 </a:t>
            </a:r>
            <a:endParaRPr lang="en-US" altLang="ko-KR" sz="1800" b="1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gui_pm.py -&gt; timeseries.py </a:t>
            </a:r>
            <a:r>
              <a:rPr lang="ko-KR" altLang="en-US" sz="1400" dirty="0"/>
              <a:t>분리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3. Decomposition </a:t>
            </a:r>
            <a:r>
              <a:rPr lang="ko-KR" altLang="en-US" sz="1800" b="1" dirty="0"/>
              <a:t>모드 시 단일 컬럼 선택</a:t>
            </a:r>
            <a:endParaRPr lang="en-US" altLang="ko-KR" sz="1800" b="1" dirty="0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Decomposition </a:t>
            </a:r>
            <a:r>
              <a:rPr lang="ko-KR" altLang="en-US" sz="1400" dirty="0"/>
              <a:t>모드 </a:t>
            </a:r>
            <a:r>
              <a:rPr lang="en-US" altLang="ko-KR" sz="1400" dirty="0"/>
              <a:t>: x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en-US" altLang="ko-KR" sz="1400" dirty="0"/>
              <a:t>, y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개로 고정</a:t>
            </a:r>
            <a:r>
              <a:rPr lang="en-US" altLang="ko-KR" sz="1400" dirty="0"/>
              <a:t>.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/>
              <a:t>View</a:t>
            </a:r>
            <a:r>
              <a:rPr lang="ko-KR" altLang="en-US" sz="1400" dirty="0"/>
              <a:t> 모드 </a:t>
            </a:r>
            <a:r>
              <a:rPr lang="en-US" altLang="ko-KR" sz="1400" dirty="0"/>
              <a:t>: x</a:t>
            </a:r>
            <a:r>
              <a:rPr lang="ko-KR" altLang="en-US" sz="1400" dirty="0"/>
              <a:t>축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en-US" altLang="ko-KR" sz="1400" dirty="0"/>
              <a:t>,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여러개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dirty="0">
                <a:solidFill>
                  <a:srgbClr val="0000CC"/>
                </a:solidFill>
              </a:rPr>
              <a:t>1</a:t>
            </a:r>
            <a:r>
              <a:rPr lang="ko-KR" altLang="en-US" sz="1200" dirty="0">
                <a:solidFill>
                  <a:srgbClr val="0000CC"/>
                </a:solidFill>
              </a:rPr>
              <a:t>개의 </a:t>
            </a:r>
            <a:r>
              <a:rPr lang="en-US" altLang="ko-KR" sz="1200" dirty="0">
                <a:solidFill>
                  <a:srgbClr val="0000CC"/>
                </a:solidFill>
              </a:rPr>
              <a:t>Decomposition </a:t>
            </a:r>
            <a:r>
              <a:rPr lang="ko-KR" altLang="en-US" sz="1200" dirty="0">
                <a:solidFill>
                  <a:srgbClr val="0000CC"/>
                </a:solidFill>
              </a:rPr>
              <a:t>당 </a:t>
            </a:r>
            <a:r>
              <a:rPr lang="en-US" altLang="ko-KR" sz="1200" dirty="0">
                <a:solidFill>
                  <a:srgbClr val="0000CC"/>
                </a:solidFill>
              </a:rPr>
              <a:t>4</a:t>
            </a:r>
            <a:r>
              <a:rPr lang="ko-KR" altLang="en-US" sz="1200" dirty="0">
                <a:solidFill>
                  <a:srgbClr val="0000CC"/>
                </a:solidFill>
              </a:rPr>
              <a:t>개의 </a:t>
            </a:r>
            <a:r>
              <a:rPr lang="en-US" altLang="ko-KR" sz="1200" dirty="0">
                <a:solidFill>
                  <a:srgbClr val="0000CC"/>
                </a:solidFill>
              </a:rPr>
              <a:t>plot </a:t>
            </a:r>
            <a:r>
              <a:rPr lang="ko-KR" altLang="en-US" sz="1200" dirty="0">
                <a:solidFill>
                  <a:srgbClr val="0000CC"/>
                </a:solidFill>
              </a:rPr>
              <a:t>나옴</a:t>
            </a:r>
            <a:r>
              <a:rPr lang="en-US" altLang="ko-KR" sz="1200" dirty="0">
                <a:solidFill>
                  <a:srgbClr val="0000CC"/>
                </a:solidFill>
              </a:rPr>
              <a:t>, </a:t>
            </a:r>
            <a:r>
              <a:rPr lang="ko-KR" altLang="en-US" sz="1200" dirty="0">
                <a:solidFill>
                  <a:srgbClr val="0000CC"/>
                </a:solidFill>
              </a:rPr>
              <a:t>여러 컬럼 </a:t>
            </a:r>
            <a:r>
              <a:rPr lang="ko-KR" altLang="en-US" sz="1200" dirty="0" err="1">
                <a:solidFill>
                  <a:srgbClr val="0000CC"/>
                </a:solidFill>
              </a:rPr>
              <a:t>선택시</a:t>
            </a:r>
            <a:r>
              <a:rPr lang="ko-KR" altLang="en-US" sz="1200" dirty="0">
                <a:solidFill>
                  <a:srgbClr val="0000CC"/>
                </a:solidFill>
              </a:rPr>
              <a:t> </a:t>
            </a:r>
            <a:r>
              <a:rPr lang="en-US" altLang="ko-KR" sz="1200" dirty="0">
                <a:solidFill>
                  <a:srgbClr val="0000CC"/>
                </a:solidFill>
              </a:rPr>
              <a:t>plot </a:t>
            </a:r>
            <a:r>
              <a:rPr lang="ko-KR" altLang="en-US" sz="1200" dirty="0">
                <a:solidFill>
                  <a:srgbClr val="0000CC"/>
                </a:solidFill>
              </a:rPr>
              <a:t>간 겹침 문제 발생</a:t>
            </a:r>
            <a:endParaRPr lang="en-US" altLang="ko-KR" sz="1200" dirty="0">
              <a:solidFill>
                <a:srgbClr val="0000CC"/>
              </a:solidFill>
            </a:endParaRPr>
          </a:p>
          <a:p>
            <a:pPr marL="1200150" lvl="2" indent="-2857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Mode </a:t>
            </a:r>
            <a:r>
              <a:rPr lang="ko-KR" altLang="en-US" sz="1200" dirty="0" err="1"/>
              <a:t>변경시</a:t>
            </a:r>
            <a:r>
              <a:rPr lang="en-US" altLang="ko-KR" sz="1200" dirty="0"/>
              <a:t> column checkbox </a:t>
            </a:r>
            <a:r>
              <a:rPr lang="ko-KR" altLang="en-US" sz="1200" dirty="0"/>
              <a:t>초기화 도입</a:t>
            </a:r>
            <a:endParaRPr lang="en-US" altLang="ko-KR" sz="12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4. </a:t>
            </a:r>
            <a:r>
              <a:rPr lang="en-US" altLang="ko-KR" sz="1800" b="1" dirty="0" err="1"/>
              <a:t>Resonable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하기 위한 세부 로직 및 </a:t>
            </a:r>
            <a:r>
              <a:rPr lang="en-US" altLang="ko-KR" sz="1800" b="1" dirty="0"/>
              <a:t>UI</a:t>
            </a:r>
            <a:r>
              <a:rPr lang="ko-KR" altLang="en-US" sz="1800" b="1" dirty="0"/>
              <a:t> 수정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발견 시 계속 수정 중</a:t>
            </a:r>
            <a:r>
              <a:rPr lang="en-US" altLang="ko-KR" sz="1800" b="1" dirty="0"/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/>
              <a:t>로직 단순화를 위한 </a:t>
            </a:r>
            <a:r>
              <a:rPr lang="en-US" altLang="ko-KR" sz="1400" dirty="0"/>
              <a:t>Decomposition OFF </a:t>
            </a:r>
            <a:r>
              <a:rPr lang="ko-KR" altLang="en-US" sz="1400" dirty="0"/>
              <a:t>기능 삭제</a:t>
            </a:r>
            <a:endParaRPr lang="en-US" altLang="ko-KR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6BB83E6-87A9-4B5F-B145-227FA69A97A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>
                <a:latin typeface="+mn-ea"/>
              </a:rPr>
              <a:t>기타 </a:t>
            </a:r>
            <a:r>
              <a:rPr lang="en-US" altLang="ko-KR" sz="3200" b="1" dirty="0">
                <a:latin typeface="+mn-ea"/>
              </a:rPr>
              <a:t>- </a:t>
            </a:r>
            <a:r>
              <a:rPr lang="ko-KR" altLang="en-US" sz="3200" b="1" dirty="0">
                <a:latin typeface="+mn-ea"/>
              </a:rPr>
              <a:t>소형 </a:t>
            </a:r>
            <a:r>
              <a:rPr lang="en-US" altLang="ko-KR" sz="3200" b="1" dirty="0">
                <a:latin typeface="+mn-ea"/>
              </a:rPr>
              <a:t>Issue </a:t>
            </a:r>
            <a:r>
              <a:rPr lang="ko-KR" altLang="en-US" sz="3200" b="1" dirty="0">
                <a:latin typeface="+mn-ea"/>
              </a:rPr>
              <a:t>및 세부 자잘한 수정사항 </a:t>
            </a:r>
            <a:r>
              <a:rPr lang="en-US" altLang="ko-KR" sz="3200" b="1" dirty="0">
                <a:latin typeface="+mn-ea"/>
              </a:rPr>
              <a:t>– </a:t>
            </a:r>
            <a:r>
              <a:rPr lang="ko-KR" altLang="en-US" sz="3200" b="1" dirty="0">
                <a:latin typeface="+mn-ea"/>
              </a:rPr>
              <a:t>기록용 </a:t>
            </a:r>
            <a:r>
              <a:rPr lang="en-US" altLang="ko-KR" sz="3200" b="1" dirty="0">
                <a:latin typeface="+mn-ea"/>
              </a:rPr>
              <a:t>(~01.29)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917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97A6FC4-22B9-4FFB-A12B-CACE0A70E55B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전체 </a:t>
            </a:r>
            <a:r>
              <a:rPr lang="en-US" altLang="ko-KR" sz="3200" b="1" dirty="0"/>
              <a:t>Flow Chart</a:t>
            </a:r>
            <a:endParaRPr lang="ko-KR" altLang="en-US" sz="32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9BD4C7-F7E5-4DAD-B1BD-0FB84C185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152" y="1053453"/>
            <a:ext cx="7435696" cy="5765800"/>
          </a:xfrm>
        </p:spPr>
      </p:pic>
    </p:spTree>
    <p:extLst>
      <p:ext uri="{BB962C8B-B14F-4D97-AF65-F5344CB8AC3E}">
        <p14:creationId xmlns:p14="http://schemas.microsoft.com/office/powerpoint/2010/main" val="406980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F9C03-1374-4837-B8B3-8A3887FB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목적 </a:t>
            </a:r>
            <a:r>
              <a:rPr lang="en-US" altLang="ko-KR" sz="1800" dirty="0"/>
              <a:t>: </a:t>
            </a:r>
            <a:r>
              <a:rPr lang="ko-KR" altLang="en-US" sz="1800" dirty="0"/>
              <a:t>용해탱크 분말의 원재료를 </a:t>
            </a:r>
            <a:r>
              <a:rPr lang="ko-KR" altLang="en-US" sz="1800" dirty="0" err="1"/>
              <a:t>정제수</a:t>
            </a:r>
            <a:r>
              <a:rPr lang="ko-KR" altLang="en-US" sz="1800" dirty="0"/>
              <a:t> 등에 용해</a:t>
            </a:r>
            <a:r>
              <a:rPr lang="en-US" altLang="ko-KR" sz="1800" dirty="0"/>
              <a:t>/</a:t>
            </a:r>
            <a:r>
              <a:rPr lang="ko-KR" altLang="en-US" sz="1800" dirty="0"/>
              <a:t>혼합하는 과정에서 용해 탱크 </a:t>
            </a:r>
            <a:r>
              <a:rPr lang="ko-KR" altLang="en-US" sz="1800" dirty="0" err="1"/>
              <a:t>설비운영값</a:t>
            </a:r>
            <a:r>
              <a:rPr lang="en-US" altLang="ko-KR" sz="1800" dirty="0"/>
              <a:t>(</a:t>
            </a:r>
            <a:r>
              <a:rPr lang="ko-KR" altLang="en-US" sz="1800" dirty="0"/>
              <a:t>용해온도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교반속도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수분함유량</a:t>
            </a:r>
            <a:r>
              <a:rPr lang="en-US" altLang="ko-KR" sz="1800" dirty="0"/>
              <a:t>)</a:t>
            </a:r>
            <a:r>
              <a:rPr lang="ko-KR" altLang="en-US" sz="1800" dirty="0"/>
              <a:t>을 기준으로 최종 품질을 예측</a:t>
            </a:r>
            <a:r>
              <a:rPr lang="en-US" altLang="ko-KR" sz="1800" dirty="0"/>
              <a:t>(</a:t>
            </a:r>
            <a:r>
              <a:rPr lang="ko-KR" altLang="en-US" sz="1800" dirty="0"/>
              <a:t>불량여부 분류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데이터 </a:t>
            </a:r>
            <a:r>
              <a:rPr lang="en-US" altLang="ko-KR" sz="1800" dirty="0"/>
              <a:t>: STD_DT index</a:t>
            </a:r>
            <a:r>
              <a:rPr lang="ko-KR" altLang="en-US" sz="1800" dirty="0"/>
              <a:t>와 </a:t>
            </a:r>
            <a:r>
              <a:rPr lang="en-US" altLang="ko-KR" sz="1800" dirty="0"/>
              <a:t>5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수치형변수</a:t>
            </a:r>
            <a:r>
              <a:rPr lang="ko-KR" altLang="en-US" sz="1800" dirty="0"/>
              <a:t> 및 </a:t>
            </a:r>
            <a:r>
              <a:rPr lang="en-US" altLang="ko-KR" sz="1800" dirty="0"/>
              <a:t>1</a:t>
            </a:r>
            <a:r>
              <a:rPr lang="ko-KR" altLang="en-US" sz="1800" dirty="0"/>
              <a:t>개의 범주형 변수 존재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FCCAC-6A20-49D6-B4AA-24F6AE4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CCED8F-48AD-49E3-9556-7713FEECD98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기타 </a:t>
            </a:r>
            <a:r>
              <a:rPr lang="en-US" altLang="ko-KR" sz="3200" b="1" dirty="0"/>
              <a:t>- KAMP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용해탱크 </a:t>
            </a:r>
            <a:r>
              <a:rPr lang="en-US" altLang="ko-KR" sz="3200" b="1" dirty="0"/>
              <a:t>AI </a:t>
            </a:r>
            <a:r>
              <a:rPr lang="ko-KR" altLang="en-US" sz="3200" b="1" dirty="0"/>
              <a:t>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CC1088-13FC-4015-BB03-E7A6647B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4" y="2112818"/>
            <a:ext cx="83534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FCCAC-6A20-49D6-B4AA-24F6AE4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73F5-7A58-4975-8BFD-F7672CFD3472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CCED8F-48AD-49E3-9556-7713FEECD983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기타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시계열 분석 절차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F8511-5F70-47BC-B071-13DF05A8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5" y="1077329"/>
            <a:ext cx="7880397" cy="53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43B50DC-0648-4118-935F-500066D6F486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메뉴 및 화면 레이아웃</a:t>
            </a:r>
          </a:p>
        </p:txBody>
      </p:sp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92BA033B-15E7-4BFA-B3D9-84C9F456D10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81901" y="2009017"/>
          <a:ext cx="9331361" cy="17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Time Series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Input Data Check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아래 두 기능 실행 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데이터에 대해 시계열 데이터 여부 파악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적합 여부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메시지박스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데이터 및 다양한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TimeSeries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옵션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&amp; Stationarity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시계열 데이터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분석 및 정상성 여부 확인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559334"/>
                  </a:ext>
                </a:extLst>
              </a:tr>
              <a:tr h="417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Forecast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(forecasting)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주어진 데이터를 통한 시계열 예측 모델링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Fbprophet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ARIMA, SARIMA, VAR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3589B0-B2D3-4337-B3F0-62C9E1BFFC5F}"/>
              </a:ext>
            </a:extLst>
          </p:cNvPr>
          <p:cNvSpPr txBox="1"/>
          <p:nvPr/>
        </p:nvSpPr>
        <p:spPr>
          <a:xfrm>
            <a:off x="695379" y="1597380"/>
            <a:ext cx="18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메뉴체계 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A814-3D34-4351-B26F-87FB50F3B131}"/>
              </a:ext>
            </a:extLst>
          </p:cNvPr>
          <p:cNvSpPr txBox="1"/>
          <p:nvPr/>
        </p:nvSpPr>
        <p:spPr>
          <a:xfrm>
            <a:off x="695379" y="3934682"/>
            <a:ext cx="2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화면 레이아웃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A076ED-78C4-45FF-8281-4F944F490D2F}"/>
              </a:ext>
            </a:extLst>
          </p:cNvPr>
          <p:cNvSpPr/>
          <p:nvPr/>
        </p:nvSpPr>
        <p:spPr>
          <a:xfrm>
            <a:off x="695379" y="905738"/>
            <a:ext cx="8313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스마트공장 </a:t>
            </a:r>
            <a:r>
              <a:rPr lang="en-US" altLang="ko-KR" dirty="0"/>
              <a:t>AI </a:t>
            </a:r>
            <a:r>
              <a:rPr lang="ko-KR" altLang="en-US" dirty="0"/>
              <a:t>프레임워크의 </a:t>
            </a:r>
            <a:r>
              <a:rPr lang="en-US" altLang="ko-KR" b="1" dirty="0">
                <a:solidFill>
                  <a:srgbClr val="0000CC"/>
                </a:solidFill>
              </a:rPr>
              <a:t>Time-Series</a:t>
            </a:r>
            <a:r>
              <a:rPr lang="en-US" altLang="ko-KR" dirty="0"/>
              <a:t> </a:t>
            </a:r>
            <a:r>
              <a:rPr lang="ko-KR" altLang="en-US" dirty="0"/>
              <a:t>파트 </a:t>
            </a:r>
            <a:r>
              <a:rPr lang="ko-KR" altLang="en-US" b="1" dirty="0">
                <a:solidFill>
                  <a:srgbClr val="0000CC"/>
                </a:solidFill>
              </a:rPr>
              <a:t>기능 정의 및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D0C52-EA40-49DF-AE4D-8A9EFEC4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1" t="19830" r="62500" b="59273"/>
          <a:stretch/>
        </p:blipFill>
        <p:spPr>
          <a:xfrm>
            <a:off x="781901" y="4304014"/>
            <a:ext cx="9331361" cy="24108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E4B259-D49E-4E28-BDEE-A1309F7D9090}"/>
              </a:ext>
            </a:extLst>
          </p:cNvPr>
          <p:cNvSpPr/>
          <p:nvPr/>
        </p:nvSpPr>
        <p:spPr>
          <a:xfrm>
            <a:off x="6097060" y="1402276"/>
            <a:ext cx="5572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STL: Seasonal Trend decomposition using Loess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Loess: a method for estimating nonlinear relationships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7290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EAA3FC-45BE-4C95-9585-328DB53E0BC7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(1/3)</a:t>
            </a:r>
            <a:endParaRPr lang="ko-KR" altLang="en-US" sz="32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3C4CB9-4240-4E21-98E1-056C966A61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0450" y="2128497"/>
          <a:ext cx="11497594" cy="422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1">
                  <a:extLst>
                    <a:ext uri="{9D8B030D-6E8A-4147-A177-3AD203B41FA5}">
                      <a16:colId xmlns:a16="http://schemas.microsoft.com/office/drawing/2014/main" val="585246637"/>
                    </a:ext>
                  </a:extLst>
                </a:gridCol>
                <a:gridCol w="3256665">
                  <a:extLst>
                    <a:ext uri="{9D8B030D-6E8A-4147-A177-3AD203B41FA5}">
                      <a16:colId xmlns:a16="http://schemas.microsoft.com/office/drawing/2014/main" val="3803387584"/>
                    </a:ext>
                  </a:extLst>
                </a:gridCol>
                <a:gridCol w="2574782">
                  <a:extLst>
                    <a:ext uri="{9D8B030D-6E8A-4147-A177-3AD203B41FA5}">
                      <a16:colId xmlns:a16="http://schemas.microsoft.com/office/drawing/2014/main" val="2980915867"/>
                    </a:ext>
                  </a:extLst>
                </a:gridCol>
                <a:gridCol w="2740059">
                  <a:extLst>
                    <a:ext uri="{9D8B030D-6E8A-4147-A177-3AD203B41FA5}">
                      <a16:colId xmlns:a16="http://schemas.microsoft.com/office/drawing/2014/main" val="3037697048"/>
                    </a:ext>
                  </a:extLst>
                </a:gridCol>
                <a:gridCol w="2170707">
                  <a:extLst>
                    <a:ext uri="{9D8B030D-6E8A-4147-A177-3AD203B41FA5}">
                      <a16:colId xmlns:a16="http://schemas.microsoft.com/office/drawing/2014/main" val="2768693856"/>
                    </a:ext>
                  </a:extLst>
                </a:gridCol>
              </a:tblGrid>
              <a:tr h="6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Case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371338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2019-01-01,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12/01/2019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dirty="0">
                          <a:effectLst/>
                        </a:rPr>
                        <a:t>2019-11-25 00:00:07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데이터형식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체크 후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dateutils.parser.Isoparse</a:t>
                      </a:r>
                      <a:r>
                        <a:rPr lang="en-US" altLang="ko-KR" sz="1400" b="0" dirty="0"/>
                        <a:t>()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pd.to_datetime</a:t>
                      </a:r>
                      <a:r>
                        <a:rPr lang="en-US" altLang="ko-KR" sz="1400" b="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00363"/>
                  </a:ext>
                </a:extLst>
              </a:tr>
              <a:tr h="86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데이터 존재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데이터형식 체크 후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로 사용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41560"/>
                  </a:ext>
                </a:extLst>
              </a:tr>
              <a:tr h="64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Column</a:t>
                      </a:r>
                      <a:r>
                        <a:rPr lang="ko-KR" altLang="en-US" sz="1400" b="0" dirty="0"/>
                        <a:t>에 시계열 인덱스 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여러 개 존재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수주일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납기일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2019-01-01 | 2019-12-11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여러 개가 나타나지만 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기본적으로 하나만 선택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(Index </a:t>
                      </a:r>
                      <a:r>
                        <a:rPr lang="ko-KR" altLang="en-US" sz="1400" b="0" dirty="0"/>
                        <a:t>변경 해가며 사용 가능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</a:t>
                      </a:r>
                      <a:endParaRPr lang="en-US" altLang="ko-KR" sz="14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61434"/>
                  </a:ext>
                </a:extLst>
              </a:tr>
              <a:tr h="1141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기타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추가 전처리가 필요한 경우</a:t>
                      </a:r>
                      <a:r>
                        <a:rPr lang="en-US" altLang="ko-KR" sz="1400" b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Datetime index divided into several columns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- There is duplicate data in the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2019|10|12|00:35:25</a:t>
                      </a:r>
                    </a:p>
                    <a:p>
                      <a:pPr algn="ctr" latinLnBrk="1"/>
                      <a:endParaRPr lang="en-US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… 2021-03-05</a:t>
                      </a: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… 2021-03-05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다른 데이터 </a:t>
                      </a:r>
                      <a:r>
                        <a:rPr lang="en-US" altLang="ko-KR" sz="1400" b="0" dirty="0"/>
                        <a:t>File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load</a:t>
                      </a:r>
                      <a:r>
                        <a:rPr lang="ko-KR" altLang="en-US" sz="1400" b="0" dirty="0"/>
                        <a:t> 및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merge, </a:t>
                      </a:r>
                      <a:r>
                        <a:rPr lang="en-US" altLang="ko-KR" sz="1400" b="0" dirty="0" err="1"/>
                        <a:t>groupby</a:t>
                      </a:r>
                      <a:r>
                        <a:rPr lang="en-US" altLang="ko-KR" sz="1400" b="0" dirty="0"/>
                        <a:t>, Transpose </a:t>
                      </a:r>
                      <a:r>
                        <a:rPr lang="ko-KR" altLang="en-US" sz="1400" b="0" dirty="0"/>
                        <a:t>등 전처리단으로 안내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pd.duplicated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3819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33F04-5D04-4EB5-956E-DF885B4AF1BD}"/>
              </a:ext>
            </a:extLst>
          </p:cNvPr>
          <p:cNvSpPr/>
          <p:nvPr/>
        </p:nvSpPr>
        <p:spPr>
          <a:xfrm>
            <a:off x="522261" y="839698"/>
            <a:ext cx="11147478" cy="119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00CC"/>
                </a:solidFill>
              </a:rPr>
              <a:t>시계열</a:t>
            </a:r>
            <a:r>
              <a:rPr lang="ko-KR" altLang="en-US" dirty="0"/>
              <a:t> 데이터의 특징에 따른 </a:t>
            </a:r>
            <a:r>
              <a:rPr lang="en-US" altLang="ko-KR" b="1" dirty="0">
                <a:solidFill>
                  <a:srgbClr val="0000CC"/>
                </a:solidFill>
              </a:rPr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형식 </a:t>
            </a:r>
            <a:r>
              <a:rPr lang="ko-KR" altLang="en-US" dirty="0"/>
              <a:t>제한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시계열 데이터란</a:t>
            </a:r>
            <a:r>
              <a:rPr lang="en-US" altLang="ko-KR" sz="1400" dirty="0"/>
              <a:t>? </a:t>
            </a:r>
            <a:r>
              <a:rPr lang="ko-KR" altLang="en-US" sz="1400" dirty="0"/>
              <a:t>시간이라는 기준을 토대로 일련의 순차적으로 기록된 데이터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다양한 시계열 데이터 형태 </a:t>
            </a:r>
            <a:r>
              <a:rPr lang="en-US" altLang="ko-KR" dirty="0"/>
              <a:t>Case </a:t>
            </a:r>
            <a:r>
              <a:rPr lang="ko-KR" altLang="en-US" dirty="0"/>
              <a:t>조사 및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92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36944-DA02-41B9-A569-3FB8F0942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87"/>
          <a:stretch/>
        </p:blipFill>
        <p:spPr>
          <a:xfrm>
            <a:off x="4781036" y="4284246"/>
            <a:ext cx="3539416" cy="1058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913D4-1251-4090-B304-9019711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4387243"/>
            <a:ext cx="4181445" cy="165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4A82C-A3A1-4D31-A3EC-2F3CAB83A36B}"/>
              </a:ext>
            </a:extLst>
          </p:cNvPr>
          <p:cNvSpPr txBox="1"/>
          <p:nvPr/>
        </p:nvSpPr>
        <p:spPr>
          <a:xfrm>
            <a:off x="204611" y="3792835"/>
            <a:ext cx="4425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One datetime is </a:t>
            </a:r>
            <a:r>
              <a:rPr lang="en-US" altLang="ko-KR" sz="1600" dirty="0">
                <a:solidFill>
                  <a:srgbClr val="FF0000"/>
                </a:solidFill>
              </a:rPr>
              <a:t>divided into several columns</a:t>
            </a:r>
            <a:endParaRPr lang="en-US" altLang="ko-KR" sz="1600" dirty="0"/>
          </a:p>
          <a:p>
            <a:r>
              <a:rPr lang="en-US" altLang="ko-KR" sz="1200" dirty="0"/>
              <a:t>- Commax-2019 Production_Org.csv</a:t>
            </a:r>
          </a:p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C9ABE2C-D3B8-4DFC-BC10-B19CDF5C0651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(2/3)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5383-3C94-4813-9228-10D9BA9C7CBA}"/>
              </a:ext>
            </a:extLst>
          </p:cNvPr>
          <p:cNvSpPr txBox="1"/>
          <p:nvPr/>
        </p:nvSpPr>
        <p:spPr>
          <a:xfrm>
            <a:off x="4731965" y="3750055"/>
            <a:ext cx="435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Duplicated data in a column</a:t>
            </a:r>
            <a:r>
              <a:rPr lang="en-US" altLang="ko-KR" sz="1200" dirty="0">
                <a:solidFill>
                  <a:srgbClr val="FF0000"/>
                </a:solidFill>
              </a:rPr>
              <a:t/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/>
              <a:t>- B_company-B_20200818_R1_1.csv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29C9B-36C3-456C-B0F5-D4A8EEF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035" y="5650159"/>
            <a:ext cx="3539417" cy="92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F933E-78C1-4162-BEA1-E01D2D211DE2}"/>
              </a:ext>
            </a:extLst>
          </p:cNvPr>
          <p:cNvSpPr txBox="1"/>
          <p:nvPr/>
        </p:nvSpPr>
        <p:spPr>
          <a:xfrm>
            <a:off x="4686245" y="5390971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Superstore.csv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B8D6-A057-4471-B8C9-7F713AD9C4FC}"/>
              </a:ext>
            </a:extLst>
          </p:cNvPr>
          <p:cNvSpPr/>
          <p:nvPr/>
        </p:nvSpPr>
        <p:spPr>
          <a:xfrm>
            <a:off x="4781036" y="1366034"/>
            <a:ext cx="2648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SeA</a:t>
            </a:r>
            <a:r>
              <a:rPr lang="en-US" altLang="ko-KR" sz="1200" dirty="0"/>
              <a:t>(params_merged_Toshiba_2018)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7756D-A860-467D-8671-CCD161D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8" y="1717027"/>
            <a:ext cx="2753581" cy="907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2408F-995A-4B7D-A41A-3B83F0C37516}"/>
              </a:ext>
            </a:extLst>
          </p:cNvPr>
          <p:cNvSpPr txBox="1"/>
          <p:nvPr/>
        </p:nvSpPr>
        <p:spPr>
          <a:xfrm>
            <a:off x="204611" y="1440028"/>
            <a:ext cx="435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international-airline-passengers.csv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A5EE1-3C77-4F76-89CA-CACF74E67108}"/>
              </a:ext>
            </a:extLst>
          </p:cNvPr>
          <p:cNvSpPr/>
          <p:nvPr/>
        </p:nvSpPr>
        <p:spPr>
          <a:xfrm>
            <a:off x="152066" y="1266148"/>
            <a:ext cx="8659425" cy="1834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7AD74-30D1-46F6-B658-5F63BC4A3F6E}"/>
              </a:ext>
            </a:extLst>
          </p:cNvPr>
          <p:cNvSpPr/>
          <p:nvPr/>
        </p:nvSpPr>
        <p:spPr>
          <a:xfrm>
            <a:off x="204611" y="3665554"/>
            <a:ext cx="8606880" cy="306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9CAA-2B0C-4839-9C60-15FAC58773FA}"/>
              </a:ext>
            </a:extLst>
          </p:cNvPr>
          <p:cNvSpPr txBox="1"/>
          <p:nvPr/>
        </p:nvSpPr>
        <p:spPr>
          <a:xfrm>
            <a:off x="55079" y="916876"/>
            <a:ext cx="34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Input Data </a:t>
            </a:r>
            <a:r>
              <a:rPr lang="ko-KR" altLang="en-US" b="1" dirty="0">
                <a:solidFill>
                  <a:srgbClr val="0000CC"/>
                </a:solidFill>
              </a:rPr>
              <a:t>적합 데이터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90187-FFB4-45DC-862A-FA4B05B96353}"/>
              </a:ext>
            </a:extLst>
          </p:cNvPr>
          <p:cNvSpPr txBox="1"/>
          <p:nvPr/>
        </p:nvSpPr>
        <p:spPr>
          <a:xfrm>
            <a:off x="61903" y="3234735"/>
            <a:ext cx="645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추가적인 </a:t>
            </a:r>
            <a:r>
              <a:rPr lang="en-US" altLang="ko-KR" dirty="0"/>
              <a:t>Preprocessing </a:t>
            </a:r>
            <a:r>
              <a:rPr lang="ko-KR" altLang="en-US" dirty="0"/>
              <a:t>필요 및 </a:t>
            </a:r>
            <a:r>
              <a:rPr lang="ko-KR" altLang="en-US" b="1" dirty="0">
                <a:solidFill>
                  <a:srgbClr val="0000CC"/>
                </a:solidFill>
              </a:rPr>
              <a:t>부적합 데이터 유형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EBA9A-E15C-4FC7-A72C-4C9B4F1A3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543"/>
          <a:stretch/>
        </p:blipFill>
        <p:spPr>
          <a:xfrm>
            <a:off x="4781035" y="1704520"/>
            <a:ext cx="3539417" cy="102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D008F-D454-42C1-A34A-6C243D8469F0}"/>
              </a:ext>
            </a:extLst>
          </p:cNvPr>
          <p:cNvSpPr txBox="1"/>
          <p:nvPr/>
        </p:nvSpPr>
        <p:spPr>
          <a:xfrm>
            <a:off x="9517068" y="4355142"/>
            <a:ext cx="240739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추가적 </a:t>
            </a:r>
            <a:r>
              <a:rPr lang="en-US" altLang="ko-KR" sz="1600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en-US" altLang="ko-KR" sz="1600" dirty="0" err="1"/>
              <a:t>groupby</a:t>
            </a:r>
            <a:r>
              <a:rPr lang="en-US" altLang="ko-KR" sz="1600" dirty="0"/>
              <a:t>, melt, merge)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사용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DFFB08-4B97-4E00-87BF-4F0BBEC947F1}"/>
              </a:ext>
            </a:extLst>
          </p:cNvPr>
          <p:cNvSpPr/>
          <p:nvPr/>
        </p:nvSpPr>
        <p:spPr>
          <a:xfrm>
            <a:off x="4590523" y="3728415"/>
            <a:ext cx="4106409" cy="2845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A30C794-CFAD-4CBA-9B8D-A252EA43685B}"/>
              </a:ext>
            </a:extLst>
          </p:cNvPr>
          <p:cNvSpPr/>
          <p:nvPr/>
        </p:nvSpPr>
        <p:spPr>
          <a:xfrm>
            <a:off x="8962338" y="4117381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4CCFB-A080-40E6-A0FE-297336C17A75}"/>
              </a:ext>
            </a:extLst>
          </p:cNvPr>
          <p:cNvSpPr txBox="1"/>
          <p:nvPr/>
        </p:nvSpPr>
        <p:spPr>
          <a:xfrm>
            <a:off x="9923995" y="2162951"/>
            <a:ext cx="171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즉시 사용 가능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49E0FF8-729F-42A2-A06B-5002F6BE86E7}"/>
              </a:ext>
            </a:extLst>
          </p:cNvPr>
          <p:cNvSpPr/>
          <p:nvPr/>
        </p:nvSpPr>
        <p:spPr>
          <a:xfrm>
            <a:off x="9050263" y="1491403"/>
            <a:ext cx="466805" cy="1628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A71007-ECEC-42BD-9658-A7CFC29DA423}"/>
              </a:ext>
            </a:extLst>
          </p:cNvPr>
          <p:cNvSpPr/>
          <p:nvPr/>
        </p:nvSpPr>
        <p:spPr>
          <a:xfrm rot="1116920">
            <a:off x="5925244" y="3405911"/>
            <a:ext cx="291684" cy="362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D7C402-A502-435E-B131-B7F226908B38}"/>
              </a:ext>
            </a:extLst>
          </p:cNvPr>
          <p:cNvSpPr/>
          <p:nvPr/>
        </p:nvSpPr>
        <p:spPr>
          <a:xfrm>
            <a:off x="5912757" y="4431934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EA4CFE-D657-448D-B28A-B38CCC50A81F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(</a:t>
            </a:r>
            <a:r>
              <a:rPr lang="ko-KR" altLang="en-US" sz="3200" b="1" dirty="0"/>
              <a:t>공통</a:t>
            </a:r>
            <a:r>
              <a:rPr lang="en-US" altLang="ko-KR" sz="3200" b="1" dirty="0"/>
              <a:t>)Input Data Check (3/3)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56B77-5652-458C-8124-A6A87A3D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35" y="3957442"/>
            <a:ext cx="4698546" cy="123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D1B88F-BB66-4250-B22C-C7AF2DC4B906}"/>
              </a:ext>
            </a:extLst>
          </p:cNvPr>
          <p:cNvSpPr/>
          <p:nvPr/>
        </p:nvSpPr>
        <p:spPr>
          <a:xfrm>
            <a:off x="372729" y="936126"/>
            <a:ext cx="8765111" cy="152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적합한 경우 </a:t>
            </a:r>
            <a:r>
              <a:rPr lang="en-US" altLang="ko-KR" b="1" dirty="0">
                <a:solidFill>
                  <a:srgbClr val="0000CC"/>
                </a:solidFill>
              </a:rPr>
              <a:t>Index </a:t>
            </a:r>
            <a:r>
              <a:rPr lang="ko-KR" altLang="en-US" b="1" dirty="0">
                <a:solidFill>
                  <a:srgbClr val="0000CC"/>
                </a:solidFill>
              </a:rPr>
              <a:t>자동 </a:t>
            </a:r>
            <a:r>
              <a:rPr lang="en-US" altLang="ko-KR" b="1" dirty="0">
                <a:solidFill>
                  <a:srgbClr val="0000CC"/>
                </a:solidFill>
              </a:rPr>
              <a:t>Datetime </a:t>
            </a:r>
            <a:r>
              <a:rPr lang="ko-KR" altLang="en-US" b="1" dirty="0">
                <a:solidFill>
                  <a:srgbClr val="0000CC"/>
                </a:solidFill>
              </a:rPr>
              <a:t>변환 및 다음 </a:t>
            </a:r>
            <a:r>
              <a:rPr lang="en-US" altLang="ko-KR" b="1" dirty="0">
                <a:solidFill>
                  <a:srgbClr val="0000CC"/>
                </a:solidFill>
              </a:rPr>
              <a:t>Process </a:t>
            </a:r>
            <a:r>
              <a:rPr lang="ko-KR" altLang="en-US" b="1" dirty="0">
                <a:solidFill>
                  <a:srgbClr val="0000CC"/>
                </a:solidFill>
              </a:rPr>
              <a:t>진행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0000CC"/>
                </a:solidFill>
              </a:rPr>
              <a:t>데이터 부적합한 경우 오류메시지 표시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Date </a:t>
            </a:r>
            <a:r>
              <a:rPr lang="ko-KR" altLang="en-US" sz="1400" dirty="0"/>
              <a:t>타입이 여러 열에 나눠져 나타난 경우 </a:t>
            </a:r>
            <a:r>
              <a:rPr lang="en-US" altLang="ko-KR" sz="1400" b="1" dirty="0">
                <a:solidFill>
                  <a:srgbClr val="0000CC"/>
                </a:solidFill>
              </a:rPr>
              <a:t>(Divided into several columns)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 컬럼에 중복된 경우가 있는 경우 </a:t>
            </a:r>
            <a:r>
              <a:rPr lang="en-US" altLang="ko-KR" sz="1400" b="1" dirty="0">
                <a:solidFill>
                  <a:srgbClr val="0000CC"/>
                </a:solidFill>
              </a:rPr>
              <a:t>(Duplicated data in a column)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883F27-902D-4D3A-B9BB-9D09F20BD82B}"/>
              </a:ext>
            </a:extLst>
          </p:cNvPr>
          <p:cNvSpPr/>
          <p:nvPr/>
        </p:nvSpPr>
        <p:spPr>
          <a:xfrm>
            <a:off x="7265609" y="5311258"/>
            <a:ext cx="34452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0000CC"/>
                </a:solidFill>
              </a:rPr>
              <a:t>데이터 부적합시 다른 데이터 사용 </a:t>
            </a:r>
            <a:r>
              <a:rPr lang="en-US" altLang="ko-KR" sz="1200" b="1" dirty="0">
                <a:solidFill>
                  <a:srgbClr val="0000CC"/>
                </a:solidFill>
              </a:rPr>
              <a:t>or </a:t>
            </a:r>
            <a:r>
              <a:rPr lang="ko-KR" altLang="en-US" sz="1200" b="1" dirty="0">
                <a:solidFill>
                  <a:srgbClr val="0000CC"/>
                </a:solidFill>
              </a:rPr>
              <a:t>추가적인 </a:t>
            </a:r>
            <a:r>
              <a:rPr lang="en-US" altLang="ko-KR" sz="1200" b="1" dirty="0">
                <a:solidFill>
                  <a:srgbClr val="0000CC"/>
                </a:solidFill>
              </a:rPr>
              <a:t>Preprocessing </a:t>
            </a:r>
            <a:r>
              <a:rPr lang="ko-KR" altLang="en-US" sz="1200" b="1" dirty="0">
                <a:solidFill>
                  <a:srgbClr val="0000CC"/>
                </a:solidFill>
              </a:rPr>
              <a:t>요청 메시지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995F862-EB9C-47C8-A34D-3882650908B9}"/>
              </a:ext>
            </a:extLst>
          </p:cNvPr>
          <p:cNvSpPr/>
          <p:nvPr/>
        </p:nvSpPr>
        <p:spPr>
          <a:xfrm rot="19797451">
            <a:off x="5912757" y="5425003"/>
            <a:ext cx="316246" cy="336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37B8D-A0DD-4B7B-9F0C-028EF140F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t="11905" r="68335" b="68580"/>
          <a:stretch/>
        </p:blipFill>
        <p:spPr>
          <a:xfrm>
            <a:off x="1371926" y="2662040"/>
            <a:ext cx="4183060" cy="1231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DCED1-1BF2-4BDF-A32C-EFECE6DA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t="11744" r="69521" b="68741"/>
          <a:stretch/>
        </p:blipFill>
        <p:spPr>
          <a:xfrm>
            <a:off x="1370886" y="3999307"/>
            <a:ext cx="4183060" cy="1338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36806-4C3E-4FD7-BC8D-AD107D5CC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1" t="11272" r="72523" b="69213"/>
          <a:stretch/>
        </p:blipFill>
        <p:spPr>
          <a:xfrm>
            <a:off x="1370886" y="5443706"/>
            <a:ext cx="4183060" cy="11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777D-0A92-40F8-8604-23420679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59" y="3865911"/>
            <a:ext cx="5877097" cy="2787118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View </a:t>
            </a:r>
            <a:r>
              <a:rPr lang="ko-KR" altLang="en-US" sz="3200" b="1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662503-8B71-4DA5-A826-E99B409BF00A}"/>
              </a:ext>
            </a:extLst>
          </p:cNvPr>
          <p:cNvSpPr txBox="1"/>
          <p:nvPr/>
        </p:nvSpPr>
        <p:spPr>
          <a:xfrm>
            <a:off x="169855" y="1598530"/>
            <a:ext cx="5759978" cy="464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X</a:t>
            </a:r>
            <a:r>
              <a:rPr lang="ko-KR" altLang="en-US" sz="1600" dirty="0"/>
              <a:t>축은 </a:t>
            </a:r>
            <a:r>
              <a:rPr lang="en-US" altLang="ko-KR" sz="1600" dirty="0"/>
              <a:t>Time series index Y</a:t>
            </a:r>
            <a:r>
              <a:rPr lang="ko-KR" altLang="en-US" sz="1600" dirty="0"/>
              <a:t>축은 선택 </a:t>
            </a:r>
            <a:r>
              <a:rPr lang="en-US" altLang="ko-KR" sz="1600" dirty="0"/>
              <a:t>Column (Checkbox)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CC"/>
                </a:solidFill>
              </a:rPr>
              <a:t>X</a:t>
            </a:r>
            <a:r>
              <a:rPr lang="ko-KR" altLang="en-US" sz="1400" b="1" dirty="0">
                <a:solidFill>
                  <a:srgbClr val="0000CC"/>
                </a:solidFill>
              </a:rPr>
              <a:t>축은 </a:t>
            </a:r>
            <a:r>
              <a:rPr lang="en-US" altLang="ko-KR" sz="1400" b="1" dirty="0">
                <a:solidFill>
                  <a:srgbClr val="0000CC"/>
                </a:solidFill>
              </a:rPr>
              <a:t>datetime </a:t>
            </a:r>
            <a:r>
              <a:rPr lang="ko-KR" altLang="en-US" sz="1400" b="1" dirty="0">
                <a:solidFill>
                  <a:srgbClr val="0000CC"/>
                </a:solidFill>
              </a:rPr>
              <a:t>형만</a:t>
            </a:r>
            <a:r>
              <a:rPr lang="en-US" altLang="ko-KR" sz="1400" b="1" dirty="0">
                <a:solidFill>
                  <a:srgbClr val="0000CC"/>
                </a:solidFill>
              </a:rPr>
              <a:t>, Y</a:t>
            </a:r>
            <a:r>
              <a:rPr lang="ko-KR" altLang="en-US" sz="1400" b="1" dirty="0">
                <a:solidFill>
                  <a:srgbClr val="0000CC"/>
                </a:solidFill>
              </a:rPr>
              <a:t>축은 수치형만 </a:t>
            </a:r>
            <a:r>
              <a:rPr lang="ko-KR" altLang="en-US" sz="1400" dirty="0"/>
              <a:t>표현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Column</a:t>
            </a:r>
            <a:r>
              <a:rPr lang="ko-KR" altLang="en-US" sz="1600" dirty="0"/>
              <a:t>별 동일한 시간단위</a:t>
            </a:r>
            <a:r>
              <a:rPr lang="en-US" altLang="ko-KR" sz="1600" dirty="0"/>
              <a:t>(period)</a:t>
            </a:r>
            <a:r>
              <a:rPr lang="ko-KR" altLang="en-US" sz="1600" dirty="0"/>
              <a:t>의 각각의 그래프 생성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Time Series Setting</a:t>
            </a:r>
            <a:r>
              <a:rPr lang="ko-KR" altLang="en-US" sz="1600" dirty="0"/>
              <a:t>을 통한 다양한 </a:t>
            </a:r>
            <a:r>
              <a:rPr lang="en-US" altLang="ko-KR" sz="1600" dirty="0"/>
              <a:t>View </a:t>
            </a:r>
            <a:r>
              <a:rPr lang="ko-KR" altLang="en-US" sz="1600" dirty="0"/>
              <a:t>조정 가능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 Setting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Input box</a:t>
            </a:r>
            <a:r>
              <a:rPr lang="ko-KR" altLang="en-US" sz="1400" dirty="0"/>
              <a:t>를 통한 숫자 입력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Times Unit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milliseconds, seconds, minutes, hours, days, months, years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Aggregation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Sum, Mean, Median, Max, Min </a:t>
            </a:r>
            <a:r>
              <a:rPr lang="ko-KR" altLang="en-US" sz="1400" dirty="0"/>
              <a:t>중 선택 가능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2083-3724-44C7-9E84-4C520D8EB87D}"/>
              </a:ext>
            </a:extLst>
          </p:cNvPr>
          <p:cNvSpPr/>
          <p:nvPr/>
        </p:nvSpPr>
        <p:spPr>
          <a:xfrm>
            <a:off x="2252012" y="977195"/>
            <a:ext cx="20505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View </a:t>
            </a:r>
            <a:r>
              <a:rPr lang="ko-KR" altLang="en-US" sz="3000" dirty="0"/>
              <a:t>메뉴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E18D9-1F5B-4974-B547-BDF1FA27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0" t="40432" r="62117" b="50309"/>
          <a:stretch/>
        </p:blipFill>
        <p:spPr>
          <a:xfrm>
            <a:off x="5671459" y="5233827"/>
            <a:ext cx="899129" cy="934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64664-7115-468F-ACEB-2B18B09FE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48550" r="62070" b="44676"/>
          <a:stretch/>
        </p:blipFill>
        <p:spPr>
          <a:xfrm>
            <a:off x="6920782" y="5233827"/>
            <a:ext cx="773149" cy="71074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BAB1C0-3963-4FBB-9009-32CECBD81A3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83353" y="4938369"/>
            <a:ext cx="124004" cy="295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B6B8D-B39E-40FD-A3B9-0AB122E3E3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21024" y="4788810"/>
            <a:ext cx="175096" cy="44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911800D-6B9C-477D-BAA8-2CC26CA9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44" y="1006297"/>
            <a:ext cx="5837184" cy="2559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3BAB7-D889-47D3-883E-631C3437BF5A}"/>
              </a:ext>
            </a:extLst>
          </p:cNvPr>
          <p:cNvSpPr txBox="1"/>
          <p:nvPr/>
        </p:nvSpPr>
        <p:spPr>
          <a:xfrm>
            <a:off x="8611984" y="3518759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단일 </a:t>
            </a:r>
            <a:r>
              <a:rPr lang="en-US" altLang="ko-KR" sz="1200" dirty="0"/>
              <a:t>Column</a:t>
            </a:r>
            <a:r>
              <a:rPr lang="ko-KR" altLang="en-US" sz="1200" dirty="0"/>
              <a:t> </a:t>
            </a:r>
            <a:r>
              <a:rPr lang="en-US" altLang="ko-KR" sz="1200" dirty="0"/>
              <a:t>View -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4C315-A165-40AE-AD92-16BA8AEB3917}"/>
              </a:ext>
            </a:extLst>
          </p:cNvPr>
          <p:cNvSpPr txBox="1"/>
          <p:nvPr/>
        </p:nvSpPr>
        <p:spPr>
          <a:xfrm>
            <a:off x="8786551" y="6617934"/>
            <a:ext cx="18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멀티 </a:t>
            </a:r>
            <a:r>
              <a:rPr lang="en-US" altLang="ko-KR" sz="1200" dirty="0"/>
              <a:t>Column View 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34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54FF2B-25C5-4F09-A99A-937E59A6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32" y="3865417"/>
            <a:ext cx="5706354" cy="2706589"/>
          </a:xfrm>
          <a:prstGeom prst="rect">
            <a:avLst/>
          </a:prstGeom>
        </p:spPr>
      </p:pic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(1/2)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69854" y="1598530"/>
            <a:ext cx="6206008" cy="526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Stationarity</a:t>
            </a:r>
            <a:r>
              <a:rPr lang="en-US" altLang="ko-KR" sz="1600" dirty="0"/>
              <a:t>(</a:t>
            </a:r>
            <a:r>
              <a:rPr lang="ko-KR" altLang="en-US" sz="1600" dirty="0"/>
              <a:t>정상성</a:t>
            </a:r>
            <a:r>
              <a:rPr lang="en-US" altLang="ko-KR" sz="1600" dirty="0"/>
              <a:t>): </a:t>
            </a:r>
            <a:r>
              <a:rPr lang="ko-KR" altLang="en-US" sz="1600" b="1" dirty="0">
                <a:solidFill>
                  <a:srgbClr val="0000CC"/>
                </a:solidFill>
              </a:rPr>
              <a:t>평균과 분산이 일정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주기성</a:t>
            </a:r>
            <a:r>
              <a:rPr lang="ko-KR" altLang="en-US" sz="1600" dirty="0"/>
              <a:t>이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대부분의 시계열 자료는 정상성을 갖지 않음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solidFill>
                  <a:srgbClr val="0000CC"/>
                </a:solidFill>
              </a:rPr>
              <a:t>정상성 시계열 자료로 변환해야 분석하기 쉬움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변수 선택과 정상성 옵션 선택을 통한 차분 그래프 시각화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일반 기능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로그 변환 </a:t>
            </a:r>
            <a:r>
              <a:rPr lang="en-US" altLang="ko-KR" sz="1400" b="1" dirty="0">
                <a:solidFill>
                  <a:srgbClr val="0000CC"/>
                </a:solidFill>
              </a:rPr>
              <a:t>(Log transform) (</a:t>
            </a:r>
            <a:r>
              <a:rPr lang="ko-KR" altLang="en-US" sz="1400" b="1" dirty="0">
                <a:solidFill>
                  <a:srgbClr val="0000CC"/>
                </a:solidFill>
              </a:rPr>
              <a:t>옵션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</a:t>
            </a:r>
            <a:r>
              <a:rPr lang="ko-KR" altLang="en-US" sz="1200" dirty="0"/>
              <a:t>데이터에 로그 함수 적용 여부 체크박스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(</a:t>
            </a:r>
            <a:r>
              <a:rPr lang="ko-KR" altLang="en-US" sz="1200" dirty="0"/>
              <a:t>분산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분산이 일정하게 증가 또는 감소하는 경우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CC"/>
                </a:solidFill>
              </a:rPr>
              <a:t>차분 </a:t>
            </a:r>
            <a:r>
              <a:rPr lang="en-US" altLang="ko-KR" sz="1400" b="1" dirty="0">
                <a:solidFill>
                  <a:srgbClr val="0000CC"/>
                </a:solidFill>
              </a:rPr>
              <a:t>(Difference)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endParaRPr lang="en-US" altLang="ko-KR" sz="1400" b="1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      - 1</a:t>
            </a:r>
            <a:r>
              <a:rPr lang="ko-KR" altLang="en-US" sz="1200" dirty="0"/>
              <a:t>차 차분</a:t>
            </a:r>
            <a:r>
              <a:rPr lang="en-US" altLang="ko-KR" sz="1200" dirty="0"/>
              <a:t> (1st)</a:t>
            </a:r>
            <a:r>
              <a:rPr lang="ko-KR" altLang="en-US" sz="1200" dirty="0"/>
              <a:t>과</a:t>
            </a:r>
            <a:r>
              <a:rPr lang="en-US" altLang="ko-KR" sz="1200" dirty="0"/>
              <a:t> 2</a:t>
            </a:r>
            <a:r>
              <a:rPr lang="ko-KR" altLang="en-US" sz="1200" dirty="0"/>
              <a:t>차 차분 </a:t>
            </a:r>
            <a:r>
              <a:rPr lang="en-US" altLang="ko-KR" sz="1200" dirty="0"/>
              <a:t>(2st) </a:t>
            </a:r>
            <a:r>
              <a:rPr lang="ko-KR" altLang="en-US" sz="1200" dirty="0"/>
              <a:t>모두 제공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00CC"/>
                </a:solidFill>
              </a:rPr>
              <a:t>      </a:t>
            </a:r>
            <a:r>
              <a:rPr lang="en-US" altLang="ko-KR" sz="1200" dirty="0"/>
              <a:t>- (</a:t>
            </a:r>
            <a:r>
              <a:rPr lang="ko-KR" altLang="en-US" sz="1200" dirty="0"/>
              <a:t>평균 정상화</a:t>
            </a:r>
            <a:r>
              <a:rPr lang="en-US" altLang="ko-KR" sz="1200" dirty="0"/>
              <a:t>)</a:t>
            </a:r>
            <a:r>
              <a:rPr lang="ko-KR" altLang="en-US" sz="1200" dirty="0"/>
              <a:t>평균이 일정하지 않은 데이터에 적용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KPSS, ADF </a:t>
            </a:r>
            <a:r>
              <a:rPr lang="ko-KR" altLang="en-US" sz="1600" dirty="0"/>
              <a:t>교차 검정 </a:t>
            </a:r>
            <a:r>
              <a:rPr lang="en-US" altLang="ko-KR" sz="1600" dirty="0"/>
              <a:t>: </a:t>
            </a:r>
            <a:r>
              <a:rPr lang="ko-KR" altLang="en-US" sz="1600" dirty="0"/>
              <a:t>차분 결과의 유효성 확인 목적으로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400" dirty="0">
                <a:sym typeface="Wingdings" panose="05000000000000000000" pitchFamily="2" charset="2"/>
              </a:rPr>
              <a:t>ADF : p-value &lt;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 KPSS : p-value &gt;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0.05 </a:t>
            </a:r>
            <a:r>
              <a:rPr lang="ko-KR" altLang="en-US" sz="1400" dirty="0">
                <a:sym typeface="Wingdings" panose="05000000000000000000" pitchFamily="2" charset="2"/>
              </a:rPr>
              <a:t>시 시계열이 안정적임을 의미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1627186" y="990342"/>
            <a:ext cx="31865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Stationarity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347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92A2E-931D-41A0-844A-5734AA085E30}"/>
              </a:ext>
            </a:extLst>
          </p:cNvPr>
          <p:cNvSpPr/>
          <p:nvPr/>
        </p:nvSpPr>
        <p:spPr>
          <a:xfrm>
            <a:off x="6373832" y="4947599"/>
            <a:ext cx="841615" cy="3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7A21-2A70-43FF-A794-72D6C4AE0EFA}"/>
              </a:ext>
            </a:extLst>
          </p:cNvPr>
          <p:cNvSpPr txBox="1"/>
          <p:nvPr/>
        </p:nvSpPr>
        <p:spPr>
          <a:xfrm>
            <a:off x="8998390" y="3613815"/>
            <a:ext cx="996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- 1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E327D-E8CF-41B6-BF79-55D5D4336959}"/>
              </a:ext>
            </a:extLst>
          </p:cNvPr>
          <p:cNvSpPr txBox="1"/>
          <p:nvPr/>
        </p:nvSpPr>
        <p:spPr>
          <a:xfrm>
            <a:off x="8682802" y="6582767"/>
            <a:ext cx="3273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로그변환 </a:t>
            </a:r>
            <a:r>
              <a:rPr lang="en-US" altLang="ko-KR" sz="1000" dirty="0"/>
              <a:t>+ 1</a:t>
            </a:r>
            <a:r>
              <a:rPr lang="ko-KR" altLang="en-US" sz="1000" dirty="0"/>
              <a:t>차 차분 </a:t>
            </a:r>
            <a:r>
              <a:rPr lang="en-US" altLang="ko-KR" sz="1000" dirty="0"/>
              <a:t>- 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09CFFA-64E7-4C6F-B4A0-53A5D57C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62" y="914401"/>
            <a:ext cx="5759047" cy="27143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EA0D4-7FD2-41A7-A006-7D81AAF0AFEA}"/>
              </a:ext>
            </a:extLst>
          </p:cNvPr>
          <p:cNvSpPr/>
          <p:nvPr/>
        </p:nvSpPr>
        <p:spPr>
          <a:xfrm>
            <a:off x="6394196" y="1996583"/>
            <a:ext cx="861953" cy="369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">
            <a:extLst>
              <a:ext uri="{FF2B5EF4-FFF2-40B4-BE49-F238E27FC236}">
                <a16:creationId xmlns:a16="http://schemas.microsoft.com/office/drawing/2014/main" id="{F9EFFA47-17D2-42AA-9656-F4BBF031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A558A04-53D1-4AD8-8C08-3D5B7B5E5BD8}"/>
              </a:ext>
            </a:extLst>
          </p:cNvPr>
          <p:cNvSpPr txBox="1">
            <a:spLocks/>
          </p:cNvSpPr>
          <p:nvPr/>
        </p:nvSpPr>
        <p:spPr>
          <a:xfrm>
            <a:off x="285195" y="38747"/>
            <a:ext cx="11384544" cy="8756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3200" b="1" dirty="0"/>
              <a:t>세부 메뉴 설명 </a:t>
            </a:r>
            <a:r>
              <a:rPr lang="en-US" altLang="ko-KR" sz="3200" b="1" dirty="0"/>
              <a:t>– Stationarity &amp; STL (2/2)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4515D-7A66-43AB-B771-5176C0FEC8CC}"/>
              </a:ext>
            </a:extLst>
          </p:cNvPr>
          <p:cNvSpPr txBox="1"/>
          <p:nvPr/>
        </p:nvSpPr>
        <p:spPr>
          <a:xfrm>
            <a:off x="159758" y="1598530"/>
            <a:ext cx="6305050" cy="416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STL (Seasonal Trend decomposition using Loess) : </a:t>
            </a:r>
            <a:r>
              <a:rPr lang="ko-KR" altLang="en-US" sz="1600" b="1" dirty="0">
                <a:solidFill>
                  <a:srgbClr val="0000CC"/>
                </a:solidFill>
              </a:rPr>
              <a:t>시계열 데이터에 영향을 주는 일반적인 요인 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추세와 계절성 등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 err="1">
                <a:solidFill>
                  <a:srgbClr val="0000CC"/>
                </a:solidFill>
              </a:rPr>
              <a:t>관측값에서</a:t>
            </a:r>
            <a:r>
              <a:rPr lang="ko-KR" altLang="en-US" sz="1600" b="1" dirty="0">
                <a:solidFill>
                  <a:srgbClr val="0000CC"/>
                </a:solidFill>
              </a:rPr>
              <a:t> 분리</a:t>
            </a:r>
            <a:r>
              <a:rPr lang="ko-KR" altLang="en-US" sz="1600" dirty="0"/>
              <a:t>하기 위한 기법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rgbClr val="0000CC"/>
                </a:solidFill>
              </a:rPr>
              <a:t>STL – Decomposition </a:t>
            </a:r>
            <a:r>
              <a:rPr lang="ko-KR" altLang="en-US" sz="1600" b="1" dirty="0">
                <a:solidFill>
                  <a:srgbClr val="0000CC"/>
                </a:solidFill>
              </a:rPr>
              <a:t>기법</a:t>
            </a:r>
            <a:endParaRPr lang="en-US" altLang="ko-KR" sz="1600" b="1" dirty="0">
              <a:solidFill>
                <a:srgbClr val="0000CC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Additive(</a:t>
            </a:r>
            <a:r>
              <a:rPr lang="ko-KR" altLang="en-US" sz="1400" dirty="0"/>
              <a:t>가법모형</a:t>
            </a:r>
            <a:r>
              <a:rPr lang="en-US" altLang="ko-KR" sz="1400" dirty="0"/>
              <a:t>), Multiplicative(</a:t>
            </a:r>
            <a:r>
              <a:rPr lang="ko-KR" altLang="en-US" sz="1400" dirty="0"/>
              <a:t>승법모형</a:t>
            </a:r>
            <a:r>
              <a:rPr lang="en-US" altLang="ko-KR" sz="1400" dirty="0"/>
              <a:t>)</a:t>
            </a:r>
            <a:r>
              <a:rPr lang="ko-KR" altLang="en-US" sz="1400" dirty="0"/>
              <a:t> 중 선택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Additive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합으로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/>
              <a:t>Seasonality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일정할 때 적합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Multiplicative 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관측값을</a:t>
            </a:r>
            <a:r>
              <a:rPr lang="ko-KR" altLang="en-US" sz="1200" dirty="0"/>
              <a:t> 시계열에 영향을 주는 변동요인들의 곱으로 설명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	- </a:t>
            </a:r>
            <a:r>
              <a:rPr lang="ko-KR" altLang="en-US" sz="1200" dirty="0"/>
              <a:t>데이터의 </a:t>
            </a:r>
            <a:r>
              <a:rPr lang="en-US" altLang="ko-KR" sz="1200" dirty="0" err="1"/>
              <a:t>Seasnality</a:t>
            </a:r>
            <a:r>
              <a:rPr lang="en-US" altLang="ko-KR" sz="1200" dirty="0"/>
              <a:t> </a:t>
            </a:r>
            <a:r>
              <a:rPr lang="ko-KR" altLang="en-US" sz="1200" dirty="0"/>
              <a:t>패턴 크기</a:t>
            </a:r>
            <a:r>
              <a:rPr lang="en-US" altLang="ko-KR" sz="1200" dirty="0"/>
              <a:t>(</a:t>
            </a:r>
            <a:r>
              <a:rPr lang="ko-KR" altLang="en-US" sz="1200" dirty="0"/>
              <a:t>진폭</a:t>
            </a:r>
            <a:r>
              <a:rPr lang="en-US" altLang="ko-KR" sz="1200" dirty="0"/>
              <a:t>)</a:t>
            </a:r>
            <a:r>
              <a:rPr lang="ko-KR" altLang="en-US" sz="1200" dirty="0"/>
              <a:t>가 일정하지 않을 때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582A3-85C4-4BE2-92F3-8984E8D7CCC8}"/>
              </a:ext>
            </a:extLst>
          </p:cNvPr>
          <p:cNvSpPr/>
          <p:nvPr/>
        </p:nvSpPr>
        <p:spPr>
          <a:xfrm>
            <a:off x="2309809" y="997981"/>
            <a:ext cx="182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/>
              <a:t>STL </a:t>
            </a:r>
            <a:r>
              <a:rPr lang="ko-KR" altLang="en-US" sz="3000" dirty="0"/>
              <a:t>모드 </a:t>
            </a:r>
          </a:p>
        </p:txBody>
      </p:sp>
      <p:sp>
        <p:nvSpPr>
          <p:cNvPr id="2" name="AutoShape 2" descr="$y_t = Level + Trend + Seasonality + Noise$">
            <a:extLst>
              <a:ext uri="{FF2B5EF4-FFF2-40B4-BE49-F238E27FC236}">
                <a16:creationId xmlns:a16="http://schemas.microsoft.com/office/drawing/2014/main" id="{7E47D827-D975-4E51-BD3D-C4FB6627E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5847" y="3079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F64FA-2E65-4244-80D5-EEED932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25" y="4200229"/>
            <a:ext cx="3481306" cy="311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E9FB6-2C51-4D48-9FAA-FF1DDB8C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26" y="5534099"/>
            <a:ext cx="3481305" cy="2512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6FE8C8-D4B4-4C9E-AB4E-6F7BDB2D9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808" y="960952"/>
            <a:ext cx="5659177" cy="57236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F9B9B4-305A-48E3-871A-7AC371623F5F}"/>
              </a:ext>
            </a:extLst>
          </p:cNvPr>
          <p:cNvSpPr/>
          <p:nvPr/>
        </p:nvSpPr>
        <p:spPr>
          <a:xfrm>
            <a:off x="6464808" y="2857971"/>
            <a:ext cx="858705" cy="43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058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21306</TotalTime>
  <Words>1987</Words>
  <Application>Microsoft Office PowerPoint</Application>
  <PresentationFormat>와이드스크린</PresentationFormat>
  <Paragraphs>277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굴림</vt:lpstr>
      <vt:lpstr>Wingdings</vt:lpstr>
      <vt:lpstr>맑은 고딕</vt:lpstr>
      <vt:lpstr>1_Office 테마</vt:lpstr>
      <vt:lpstr>스마트공장 제조혁신을 위한 AI 프레임워크 개발 (AI Framework Development for the Innovation of Smart Factory Manufacturing)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제조 머신비전 KAMP – 12번 X-ray 검사장비 AI 데이터셋 분석 및 연구  &amp;  임베디드 장비를 이용한 On-Device 실험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Wonjong Kim</dc:creator>
  <cp:lastModifiedBy>urse</cp:lastModifiedBy>
  <cp:revision>669</cp:revision>
  <dcterms:created xsi:type="dcterms:W3CDTF">2018-01-27T07:50:02Z</dcterms:created>
  <dcterms:modified xsi:type="dcterms:W3CDTF">2021-02-15T06:27:15Z</dcterms:modified>
</cp:coreProperties>
</file>